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6"/>
  </p:notesMasterIdLst>
  <p:sldIdLst>
    <p:sldId id="256" r:id="rId2"/>
    <p:sldId id="267" r:id="rId3"/>
    <p:sldId id="293" r:id="rId4"/>
    <p:sldId id="294" r:id="rId5"/>
    <p:sldId id="269" r:id="rId6"/>
    <p:sldId id="272" r:id="rId7"/>
    <p:sldId id="276" r:id="rId8"/>
    <p:sldId id="273" r:id="rId9"/>
    <p:sldId id="270" r:id="rId10"/>
    <p:sldId id="271" r:id="rId11"/>
    <p:sldId id="257" r:id="rId12"/>
    <p:sldId id="265" r:id="rId13"/>
    <p:sldId id="289" r:id="rId14"/>
    <p:sldId id="258" r:id="rId15"/>
    <p:sldId id="296" r:id="rId16"/>
    <p:sldId id="297" r:id="rId17"/>
    <p:sldId id="278" r:id="rId18"/>
    <p:sldId id="261" r:id="rId19"/>
    <p:sldId id="262" r:id="rId20"/>
    <p:sldId id="263" r:id="rId21"/>
    <p:sldId id="264" r:id="rId22"/>
    <p:sldId id="274" r:id="rId23"/>
    <p:sldId id="279" r:id="rId24"/>
    <p:sldId id="280" r:id="rId25"/>
    <p:sldId id="281" r:id="rId26"/>
    <p:sldId id="282" r:id="rId27"/>
    <p:sldId id="287" r:id="rId28"/>
    <p:sldId id="288" r:id="rId29"/>
    <p:sldId id="290" r:id="rId30"/>
    <p:sldId id="291" r:id="rId31"/>
    <p:sldId id="283" r:id="rId32"/>
    <p:sldId id="292" r:id="rId33"/>
    <p:sldId id="260" r:id="rId34"/>
    <p:sldId id="285" r:id="rId35"/>
  </p:sldIdLst>
  <p:sldSz cx="14630400" cy="8229600"/>
  <p:notesSz cx="8229600" cy="14630400"/>
  <p:embeddedFontLst>
    <p:embeddedFont>
      <p:font typeface="Nunito Semi Bold" panose="020B0604020202020204" charset="0"/>
      <p:regular r:id="rId37"/>
    </p:embeddedFont>
    <p:embeddedFont>
      <p:font typeface="PT Sans" panose="020B0503020203020204" pitchFamily="34" charset="0"/>
      <p:regular r:id="rId38"/>
      <p:bold r:id="rId39"/>
    </p:embeddedFont>
    <p:embeddedFont>
      <p:font typeface="Roboto" panose="02000000000000000000" pitchFamily="2" charset="0"/>
      <p:regular r:id="rId40"/>
      <p:bold r:id="rId41"/>
      <p:italic r:id="rId42"/>
      <p:boldItalic r:id="rId43"/>
    </p:embeddedFont>
    <p:embeddedFont>
      <p:font typeface="Roboto Medium" panose="02000000000000000000" pitchFamily="2"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34" d="100"/>
          <a:sy n="134" d="100"/>
        </p:scale>
        <p:origin x="27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515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220DD-38AF-1912-5F63-EA0E878C4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7F2A0-D703-3447-325C-297A629F87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EA9136-0A40-5D6C-BCC1-94F18BA59A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E44F4F-6388-13D7-15DC-A896479069D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847828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BCDF2-565B-7323-4DF0-CB0CB6602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67464-420C-604D-2496-552E7636D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A3493A-CBBD-BD51-0F50-6AF19D9A81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EA12C9-4E5A-E2BA-C45C-47763E98A971}"/>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9790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7746A-BBBB-9C59-A4B3-2CF9F015E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B1347-AD60-90CD-2F8F-6AEE71A08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6B273-2070-A448-1E21-A3190FBA08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3812CD-1AB7-67A3-26E3-FF7AEA4FBF26}"/>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5194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AD6F-33CE-90D3-9257-5BD30DDEB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DD99A-F98C-B6AF-1AAB-56EF56DAF8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590959-CF12-42C7-B63B-84428D0091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0BC7BC-0D45-0E2B-3F00-7A282213DF50}"/>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899728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25.emf"/><Relationship Id="rId12" Type="http://schemas.openxmlformats.org/officeDocument/2006/relationships/oleObject" Target="../embeddings/oleObject5.bin"/><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oleObject" Target="../embeddings/oleObject2.bin"/><Relationship Id="rId11" Type="http://schemas.openxmlformats.org/officeDocument/2006/relationships/image" Target="../media/image27.emf"/><Relationship Id="rId5" Type="http://schemas.openxmlformats.org/officeDocument/2006/relationships/image" Target="../media/image24.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Cybersecurity Awareness Course</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This course will equip you with the knowledge and skills to stay ahead of cybersecurity threats and protect yourself and your organization from the growing world of cyberattacks. We will explore the evolving landscape of cybercrime, understand common threats and tactics, and learn practical strategies for safeguarding your online presence.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72954"/>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Understanding the Threat Landscape</a:t>
            </a:r>
            <a:endParaRPr lang="en-US" sz="4400" dirty="0"/>
          </a:p>
        </p:txBody>
      </p:sp>
      <p:pic>
        <p:nvPicPr>
          <p:cNvPr id="4" name="Image 1" descr="preencoded.png"/>
          <p:cNvPicPr>
            <a:picLocks noChangeAspect="1"/>
          </p:cNvPicPr>
          <p:nvPr/>
        </p:nvPicPr>
        <p:blipFill>
          <a:blip r:embed="rId4"/>
          <a:stretch>
            <a:fillRect/>
          </a:stretch>
        </p:blipFill>
        <p:spPr>
          <a:xfrm>
            <a:off x="837724" y="2539960"/>
            <a:ext cx="598408" cy="598408"/>
          </a:xfrm>
          <a:prstGeom prst="rect">
            <a:avLst/>
          </a:prstGeom>
        </p:spPr>
      </p:pic>
      <p:sp>
        <p:nvSpPr>
          <p:cNvPr id="5" name="Text 1"/>
          <p:cNvSpPr/>
          <p:nvPr/>
        </p:nvSpPr>
        <p:spPr>
          <a:xfrm>
            <a:off x="837724" y="337768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Malware</a:t>
            </a:r>
            <a:endParaRPr lang="en-US" sz="2200" dirty="0"/>
          </a:p>
        </p:txBody>
      </p:sp>
      <p:sp>
        <p:nvSpPr>
          <p:cNvPr id="6" name="Text 2"/>
          <p:cNvSpPr/>
          <p:nvPr/>
        </p:nvSpPr>
        <p:spPr>
          <a:xfrm>
            <a:off x="837724" y="3729633"/>
            <a:ext cx="3554730" cy="766048"/>
          </a:xfrm>
          <a:prstGeom prst="rect">
            <a:avLst/>
          </a:prstGeom>
          <a:noFill/>
          <a:ln/>
        </p:spPr>
        <p:txBody>
          <a:bodyPr wrap="square" lIns="0" tIns="0" rIns="0" bIns="0" rtlCol="0" anchor="t"/>
          <a:lstStyle/>
          <a:p>
            <a:pPr>
              <a:lnSpc>
                <a:spcPts val="3000"/>
              </a:lnSpc>
            </a:pPr>
            <a:r>
              <a:rPr lang="en-US" sz="1850" dirty="0">
                <a:solidFill>
                  <a:srgbClr val="FFFFFF"/>
                </a:solidFill>
                <a:latin typeface="PT Sans" pitchFamily="34" charset="0"/>
              </a:rPr>
              <a:t>Viruses, worms, and ransomware. They can damage your devices, steal your data, or hold it hostage for ransom.</a:t>
            </a:r>
          </a:p>
          <a:p>
            <a:pPr marL="0" indent="0" algn="l">
              <a:lnSpc>
                <a:spcPts val="3000"/>
              </a:lnSpc>
              <a:buNone/>
            </a:pPr>
            <a:endParaRPr lang="en-US" sz="1850" dirty="0"/>
          </a:p>
        </p:txBody>
      </p:sp>
      <p:pic>
        <p:nvPicPr>
          <p:cNvPr id="7" name="Image 2" descr="preencoded.png"/>
          <p:cNvPicPr>
            <a:picLocks noChangeAspect="1"/>
          </p:cNvPicPr>
          <p:nvPr/>
        </p:nvPicPr>
        <p:blipFill>
          <a:blip r:embed="rId5"/>
          <a:stretch>
            <a:fillRect/>
          </a:stretch>
        </p:blipFill>
        <p:spPr>
          <a:xfrm>
            <a:off x="4751427" y="2539960"/>
            <a:ext cx="598408" cy="598408"/>
          </a:xfrm>
          <a:prstGeom prst="rect">
            <a:avLst/>
          </a:prstGeom>
        </p:spPr>
      </p:pic>
      <p:sp>
        <p:nvSpPr>
          <p:cNvPr id="8" name="Text 3"/>
          <p:cNvSpPr/>
          <p:nvPr/>
        </p:nvSpPr>
        <p:spPr>
          <a:xfrm>
            <a:off x="4751427" y="337768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Hacking</a:t>
            </a:r>
            <a:endParaRPr lang="en-US" sz="2200" dirty="0"/>
          </a:p>
        </p:txBody>
      </p:sp>
      <p:sp>
        <p:nvSpPr>
          <p:cNvPr id="9" name="Text 4"/>
          <p:cNvSpPr/>
          <p:nvPr/>
        </p:nvSpPr>
        <p:spPr>
          <a:xfrm>
            <a:off x="4751427" y="3873222"/>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Unauthorized access to computer systems</a:t>
            </a:r>
            <a:endParaRPr lang="en-US" sz="1850" dirty="0"/>
          </a:p>
        </p:txBody>
      </p:sp>
      <p:pic>
        <p:nvPicPr>
          <p:cNvPr id="10" name="Image 3" descr="preencoded.png"/>
          <p:cNvPicPr>
            <a:picLocks noChangeAspect="1"/>
          </p:cNvPicPr>
          <p:nvPr/>
        </p:nvPicPr>
        <p:blipFill>
          <a:blip r:embed="rId6"/>
          <a:stretch>
            <a:fillRect/>
          </a:stretch>
        </p:blipFill>
        <p:spPr>
          <a:xfrm>
            <a:off x="837724" y="5400200"/>
            <a:ext cx="598408" cy="598408"/>
          </a:xfrm>
          <a:prstGeom prst="rect">
            <a:avLst/>
          </a:prstGeom>
        </p:spPr>
      </p:pic>
      <p:sp>
        <p:nvSpPr>
          <p:cNvPr id="11" name="Text 5"/>
          <p:cNvSpPr/>
          <p:nvPr/>
        </p:nvSpPr>
        <p:spPr>
          <a:xfrm>
            <a:off x="837724" y="619506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Phishing</a:t>
            </a:r>
            <a:endParaRPr lang="en-US" sz="2200" dirty="0"/>
          </a:p>
        </p:txBody>
      </p:sp>
      <p:sp>
        <p:nvSpPr>
          <p:cNvPr id="12" name="Text 6"/>
          <p:cNvSpPr/>
          <p:nvPr/>
        </p:nvSpPr>
        <p:spPr>
          <a:xfrm>
            <a:off x="837724" y="6547009"/>
            <a:ext cx="3554730" cy="766048"/>
          </a:xfrm>
          <a:prstGeom prst="rect">
            <a:avLst/>
          </a:prstGeom>
          <a:noFill/>
          <a:ln/>
        </p:spPr>
        <p:txBody>
          <a:bodyPr wrap="square" lIns="0" tIns="0" rIns="0" bIns="0" rtlCol="0" anchor="t"/>
          <a:lstStyle/>
          <a:p>
            <a:pPr marL="0" indent="0">
              <a:lnSpc>
                <a:spcPts val="2850"/>
              </a:lnSpc>
              <a:buNone/>
            </a:pPr>
            <a:r>
              <a:rPr lang="en-US" sz="1850" dirty="0">
                <a:solidFill>
                  <a:srgbClr val="FFFFFF"/>
                </a:solidFill>
                <a:latin typeface="PT Sans" pitchFamily="34" charset="0"/>
              </a:rPr>
              <a:t>Emails, texts, or websites designed to trick you into revealing sensitive information or clicking on malicious links.</a:t>
            </a:r>
          </a:p>
        </p:txBody>
      </p:sp>
      <p:pic>
        <p:nvPicPr>
          <p:cNvPr id="13" name="Image 4" descr="preencoded.png"/>
          <p:cNvPicPr>
            <a:picLocks noChangeAspect="1"/>
          </p:cNvPicPr>
          <p:nvPr/>
        </p:nvPicPr>
        <p:blipFill>
          <a:blip r:embed="rId7"/>
          <a:stretch>
            <a:fillRect/>
          </a:stretch>
        </p:blipFill>
        <p:spPr>
          <a:xfrm>
            <a:off x="4751427" y="5357336"/>
            <a:ext cx="598408" cy="598408"/>
          </a:xfrm>
          <a:prstGeom prst="rect">
            <a:avLst/>
          </a:prstGeom>
        </p:spPr>
      </p:pic>
      <p:sp>
        <p:nvSpPr>
          <p:cNvPr id="14" name="Text 7"/>
          <p:cNvSpPr/>
          <p:nvPr/>
        </p:nvSpPr>
        <p:spPr>
          <a:xfrm>
            <a:off x="4751427" y="619506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Social Engineering</a:t>
            </a:r>
            <a:endParaRPr lang="en-US" sz="2200" dirty="0"/>
          </a:p>
        </p:txBody>
      </p:sp>
      <p:sp>
        <p:nvSpPr>
          <p:cNvPr id="15" name="Text 8"/>
          <p:cNvSpPr/>
          <p:nvPr/>
        </p:nvSpPr>
        <p:spPr>
          <a:xfrm>
            <a:off x="4751427" y="6548556"/>
            <a:ext cx="4256842"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rPr>
              <a:t>Manipulating people into performing actions or revealing confidential information through psychological tactics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500914" y="2467428"/>
            <a:ext cx="3857399" cy="1311615"/>
          </a:xfrm>
          <a:prstGeom prst="rect">
            <a:avLst/>
          </a:prstGeom>
          <a:noFill/>
          <a:ln/>
        </p:spPr>
        <p:txBody>
          <a:bodyPr wrap="none" lIns="0" tIns="0" rIns="0" bIns="0" rtlCol="0" anchor="t"/>
          <a:lstStyle/>
          <a:p>
            <a:pPr marL="0" indent="0" algn="ctr">
              <a:lnSpc>
                <a:spcPts val="5550"/>
              </a:lnSpc>
              <a:buNone/>
            </a:pPr>
            <a:r>
              <a:rPr lang="en-GB" sz="5400" dirty="0">
                <a:solidFill>
                  <a:schemeClr val="bg1"/>
                </a:solidFill>
              </a:rPr>
              <a:t>Have you ever encountered a suspicious email, </a:t>
            </a:r>
            <a:br>
              <a:rPr lang="en-GB" sz="5400" dirty="0">
                <a:solidFill>
                  <a:schemeClr val="bg1"/>
                </a:solidFill>
              </a:rPr>
            </a:br>
            <a:r>
              <a:rPr lang="en-GB" sz="5400" dirty="0">
                <a:solidFill>
                  <a:schemeClr val="bg1"/>
                </a:solidFill>
              </a:rPr>
              <a:t>call or website? </a:t>
            </a:r>
            <a:br>
              <a:rPr lang="en-GB" sz="4800" dirty="0">
                <a:solidFill>
                  <a:schemeClr val="bg1"/>
                </a:solidFill>
              </a:rPr>
            </a:br>
            <a:br>
              <a:rPr lang="en-GB" sz="4800" dirty="0">
                <a:solidFill>
                  <a:schemeClr val="bg1"/>
                </a:solidFill>
              </a:rPr>
            </a:br>
            <a:r>
              <a:rPr lang="en-GB" sz="4800" dirty="0">
                <a:solidFill>
                  <a:schemeClr val="bg1"/>
                </a:solidFill>
              </a:rPr>
              <a:t>How did you handle it?</a:t>
            </a:r>
            <a:endParaRPr lang="en-US" sz="48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22378" y="538401"/>
            <a:ext cx="7556421" cy="1417558"/>
          </a:xfrm>
          <a:prstGeom prst="rect">
            <a:avLst/>
          </a:prstGeom>
          <a:noFill/>
          <a:ln/>
        </p:spPr>
        <p:txBody>
          <a:bodyPr wrap="square" lIns="0" tIns="0" rIns="0" bIns="0" rtlCol="0" anchor="t"/>
          <a:lstStyle/>
          <a:p>
            <a:pPr marL="0" indent="0">
              <a:lnSpc>
                <a:spcPts val="5550"/>
              </a:lnSpc>
              <a:buNone/>
            </a:pPr>
            <a:r>
              <a:rPr lang="en-GB" sz="4800" dirty="0">
                <a:solidFill>
                  <a:schemeClr val="bg1"/>
                </a:solidFill>
              </a:rPr>
              <a:t>Activity: Match Threats to Descriptions</a:t>
            </a:r>
            <a:endParaRPr lang="en-US" sz="4800" dirty="0">
              <a:solidFill>
                <a:schemeClr val="bg1"/>
              </a:solidFill>
            </a:endParaRPr>
          </a:p>
        </p:txBody>
      </p:sp>
      <p:sp>
        <p:nvSpPr>
          <p:cNvPr id="4" name="Text 1"/>
          <p:cNvSpPr/>
          <p:nvPr/>
        </p:nvSpPr>
        <p:spPr>
          <a:xfrm>
            <a:off x="793790" y="2424707"/>
            <a:ext cx="8243054" cy="3483174"/>
          </a:xfrm>
          <a:prstGeom prst="rect">
            <a:avLst/>
          </a:prstGeom>
          <a:noFill/>
          <a:ln/>
        </p:spPr>
        <p:txBody>
          <a:bodyPr wrap="square" lIns="0" tIns="0" rIns="0" bIns="0" rtlCol="0" anchor="t"/>
          <a:lstStyle/>
          <a:p>
            <a:r>
              <a:rPr lang="en-GB" sz="2400" dirty="0">
                <a:solidFill>
                  <a:schemeClr val="bg1"/>
                </a:solidFill>
              </a:rPr>
              <a:t>1. Divide into small groups.</a:t>
            </a:r>
            <a:br>
              <a:rPr lang="en-GB" sz="2400" dirty="0">
                <a:solidFill>
                  <a:schemeClr val="bg1"/>
                </a:solidFill>
              </a:rPr>
            </a:br>
            <a:endParaRPr lang="en-GB" sz="2400" dirty="0">
              <a:solidFill>
                <a:schemeClr val="bg1"/>
              </a:solidFill>
            </a:endParaRPr>
          </a:p>
          <a:p>
            <a:r>
              <a:rPr lang="en-GB" sz="2400" dirty="0">
                <a:solidFill>
                  <a:schemeClr val="bg1"/>
                </a:solidFill>
              </a:rPr>
              <a:t>2. Match the following descriptions to the correct threat type:</a:t>
            </a:r>
          </a:p>
          <a:p>
            <a:r>
              <a:rPr lang="en-GB" sz="2400" dirty="0">
                <a:solidFill>
                  <a:schemeClr val="bg1"/>
                </a:solidFill>
              </a:rPr>
              <a:t>   - A malicious email pretending to be from IT support.</a:t>
            </a:r>
          </a:p>
          <a:p>
            <a:r>
              <a:rPr lang="en-GB" sz="2400" dirty="0">
                <a:solidFill>
                  <a:schemeClr val="bg1"/>
                </a:solidFill>
              </a:rPr>
              <a:t>   - A program encrypting all files and demanding payment.</a:t>
            </a:r>
          </a:p>
          <a:p>
            <a:r>
              <a:rPr lang="en-GB" sz="2400" dirty="0">
                <a:solidFill>
                  <a:schemeClr val="bg1"/>
                </a:solidFill>
              </a:rPr>
              <a:t>   - An employee sharing sensitive data with unauthorized parties.</a:t>
            </a:r>
          </a:p>
          <a:p>
            <a:br>
              <a:rPr lang="en-GB" sz="2400" dirty="0">
                <a:solidFill>
                  <a:schemeClr val="bg1"/>
                </a:solidFill>
              </a:rPr>
            </a:br>
            <a:r>
              <a:rPr lang="en-GB" sz="2400" dirty="0">
                <a:solidFill>
                  <a:schemeClr val="bg1"/>
                </a:solidFill>
              </a:rPr>
              <a:t>3. Discuss your answers as a group.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53659"/>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Interactive Exercises: Phishing and Social Engineering</a:t>
            </a:r>
            <a:endParaRPr lang="en-US" sz="4400" dirty="0"/>
          </a:p>
        </p:txBody>
      </p:sp>
      <p:pic>
        <p:nvPicPr>
          <p:cNvPr id="4" name="Image 1" descr="preencoded.png"/>
          <p:cNvPicPr>
            <a:picLocks noChangeAspect="1"/>
          </p:cNvPicPr>
          <p:nvPr/>
        </p:nvPicPr>
        <p:blipFill>
          <a:blip r:embed="rId4"/>
          <a:stretch>
            <a:fillRect/>
          </a:stretch>
        </p:blipFill>
        <p:spPr>
          <a:xfrm>
            <a:off x="6324124" y="4124682"/>
            <a:ext cx="598408" cy="598408"/>
          </a:xfrm>
          <a:prstGeom prst="rect">
            <a:avLst/>
          </a:prstGeom>
        </p:spPr>
      </p:pic>
      <p:sp>
        <p:nvSpPr>
          <p:cNvPr id="5" name="Text 1"/>
          <p:cNvSpPr/>
          <p:nvPr/>
        </p:nvSpPr>
        <p:spPr>
          <a:xfrm>
            <a:off x="6324124" y="496240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Phishing Simulation</a:t>
            </a:r>
            <a:endParaRPr lang="en-US" sz="2200" dirty="0"/>
          </a:p>
        </p:txBody>
      </p:sp>
      <p:sp>
        <p:nvSpPr>
          <p:cNvPr id="6" name="Text 2"/>
          <p:cNvSpPr/>
          <p:nvPr/>
        </p:nvSpPr>
        <p:spPr>
          <a:xfrm>
            <a:off x="6324124" y="5457944"/>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Participants receive mock phishing emails to test their awareness.</a:t>
            </a:r>
            <a:endParaRPr lang="en-US" sz="1850" dirty="0"/>
          </a:p>
        </p:txBody>
      </p:sp>
      <p:pic>
        <p:nvPicPr>
          <p:cNvPr id="7" name="Image 2" descr="preencoded.png"/>
          <p:cNvPicPr>
            <a:picLocks noChangeAspect="1"/>
          </p:cNvPicPr>
          <p:nvPr/>
        </p:nvPicPr>
        <p:blipFill>
          <a:blip r:embed="rId5"/>
          <a:stretch>
            <a:fillRect/>
          </a:stretch>
        </p:blipFill>
        <p:spPr>
          <a:xfrm>
            <a:off x="10237827" y="4124682"/>
            <a:ext cx="598408" cy="598408"/>
          </a:xfrm>
          <a:prstGeom prst="rect">
            <a:avLst/>
          </a:prstGeom>
        </p:spPr>
      </p:pic>
      <p:sp>
        <p:nvSpPr>
          <p:cNvPr id="8" name="Text 3"/>
          <p:cNvSpPr/>
          <p:nvPr/>
        </p:nvSpPr>
        <p:spPr>
          <a:xfrm>
            <a:off x="10237827" y="4962406"/>
            <a:ext cx="3554849"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Social Engineering Role-Playing</a:t>
            </a:r>
            <a:endParaRPr lang="en-US" sz="2200" dirty="0"/>
          </a:p>
        </p:txBody>
      </p:sp>
      <p:sp>
        <p:nvSpPr>
          <p:cNvPr id="9" name="Text 4"/>
          <p:cNvSpPr/>
          <p:nvPr/>
        </p:nvSpPr>
        <p:spPr>
          <a:xfrm>
            <a:off x="10237827" y="5809893"/>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Team members practice defending against social engineering tactics.</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6607969" cy="702826"/>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Roboto Medium" pitchFamily="34" charset="0"/>
                <a:ea typeface="Roboto Medium" pitchFamily="34" charset="-122"/>
                <a:cs typeface="Roboto Medium" pitchFamily="34" charset="-120"/>
              </a:rPr>
              <a:t>Social Engineering Tactics</a:t>
            </a:r>
            <a:endParaRPr lang="en-US" sz="4400" dirty="0"/>
          </a:p>
        </p:txBody>
      </p:sp>
      <p:sp>
        <p:nvSpPr>
          <p:cNvPr id="4" name="Shape 1"/>
          <p:cNvSpPr/>
          <p:nvPr/>
        </p:nvSpPr>
        <p:spPr>
          <a:xfrm>
            <a:off x="787241" y="4723686"/>
            <a:ext cx="393621" cy="393621"/>
          </a:xfrm>
          <a:prstGeom prst="roundRect">
            <a:avLst>
              <a:gd name="adj" fmla="val 24003"/>
            </a:avLst>
          </a:prstGeom>
          <a:solidFill>
            <a:srgbClr val="182567"/>
          </a:solidFill>
          <a:ln w="7620">
            <a:solidFill>
              <a:srgbClr val="313E80"/>
            </a:solidFill>
            <a:prstDash val="solid"/>
          </a:ln>
        </p:spPr>
      </p:sp>
      <p:sp>
        <p:nvSpPr>
          <p:cNvPr id="5" name="Text 2"/>
          <p:cNvSpPr/>
          <p:nvPr/>
        </p:nvSpPr>
        <p:spPr>
          <a:xfrm>
            <a:off x="1405771" y="4723686"/>
            <a:ext cx="2811899" cy="351472"/>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Authority</a:t>
            </a:r>
            <a:endParaRPr lang="en-US" sz="2200" dirty="0"/>
          </a:p>
        </p:txBody>
      </p:sp>
      <p:sp>
        <p:nvSpPr>
          <p:cNvPr id="6" name="Text 3"/>
          <p:cNvSpPr/>
          <p:nvPr/>
        </p:nvSpPr>
        <p:spPr>
          <a:xfrm>
            <a:off x="1405771" y="5210056"/>
            <a:ext cx="5797034" cy="719614"/>
          </a:xfrm>
          <a:prstGeom prst="rect">
            <a:avLst/>
          </a:prstGeom>
          <a:noFill/>
          <a:ln/>
        </p:spPr>
        <p:txBody>
          <a:bodyPr wrap="square" lIns="0" tIns="0" rIns="0" bIns="0"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Pretending to be a person in a position of power or authority to gain trust and compliance.</a:t>
            </a:r>
            <a:endParaRPr lang="en-US" sz="1750" dirty="0"/>
          </a:p>
        </p:txBody>
      </p:sp>
      <p:sp>
        <p:nvSpPr>
          <p:cNvPr id="7" name="Shape 4"/>
          <p:cNvSpPr/>
          <p:nvPr/>
        </p:nvSpPr>
        <p:spPr>
          <a:xfrm>
            <a:off x="7427714" y="4723686"/>
            <a:ext cx="393621" cy="393621"/>
          </a:xfrm>
          <a:prstGeom prst="roundRect">
            <a:avLst>
              <a:gd name="adj" fmla="val 24003"/>
            </a:avLst>
          </a:prstGeom>
          <a:solidFill>
            <a:srgbClr val="182567"/>
          </a:solidFill>
          <a:ln w="7620">
            <a:solidFill>
              <a:srgbClr val="313E80"/>
            </a:solidFill>
            <a:prstDash val="solid"/>
          </a:ln>
        </p:spPr>
      </p:sp>
      <p:sp>
        <p:nvSpPr>
          <p:cNvPr id="8" name="Text 5"/>
          <p:cNvSpPr/>
          <p:nvPr/>
        </p:nvSpPr>
        <p:spPr>
          <a:xfrm>
            <a:off x="8046244" y="4723686"/>
            <a:ext cx="2811899" cy="351472"/>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Greed</a:t>
            </a:r>
            <a:endParaRPr lang="en-US" sz="2200" dirty="0"/>
          </a:p>
        </p:txBody>
      </p:sp>
      <p:sp>
        <p:nvSpPr>
          <p:cNvPr id="9" name="Text 6"/>
          <p:cNvSpPr/>
          <p:nvPr/>
        </p:nvSpPr>
        <p:spPr>
          <a:xfrm>
            <a:off x="8046244" y="5210056"/>
            <a:ext cx="5797034" cy="719614"/>
          </a:xfrm>
          <a:prstGeom prst="rect">
            <a:avLst/>
          </a:prstGeom>
          <a:noFill/>
          <a:ln/>
        </p:spPr>
        <p:txBody>
          <a:bodyPr wrap="square" lIns="0" tIns="0" rIns="0" bIns="0"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Offering rewards or incentives to manipulate behavior</a:t>
            </a:r>
          </a:p>
        </p:txBody>
      </p:sp>
      <p:sp>
        <p:nvSpPr>
          <p:cNvPr id="10" name="Shape 7"/>
          <p:cNvSpPr/>
          <p:nvPr/>
        </p:nvSpPr>
        <p:spPr>
          <a:xfrm>
            <a:off x="787241" y="6407587"/>
            <a:ext cx="393621" cy="393621"/>
          </a:xfrm>
          <a:prstGeom prst="roundRect">
            <a:avLst>
              <a:gd name="adj" fmla="val 24003"/>
            </a:avLst>
          </a:prstGeom>
          <a:solidFill>
            <a:srgbClr val="182567"/>
          </a:solidFill>
          <a:ln w="7620">
            <a:solidFill>
              <a:srgbClr val="313E80"/>
            </a:solidFill>
            <a:prstDash val="solid"/>
          </a:ln>
        </p:spPr>
      </p:sp>
      <p:sp>
        <p:nvSpPr>
          <p:cNvPr id="11" name="Text 8"/>
          <p:cNvSpPr/>
          <p:nvPr/>
        </p:nvSpPr>
        <p:spPr>
          <a:xfrm>
            <a:off x="1405771" y="6407587"/>
            <a:ext cx="2811899" cy="351472"/>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Urgency</a:t>
            </a:r>
            <a:endParaRPr lang="en-US" sz="2200" dirty="0"/>
          </a:p>
        </p:txBody>
      </p:sp>
      <p:sp>
        <p:nvSpPr>
          <p:cNvPr id="12" name="Text 9"/>
          <p:cNvSpPr/>
          <p:nvPr/>
        </p:nvSpPr>
        <p:spPr>
          <a:xfrm>
            <a:off x="1405771" y="6893957"/>
            <a:ext cx="5797034" cy="719614"/>
          </a:xfrm>
          <a:prstGeom prst="rect">
            <a:avLst/>
          </a:prstGeom>
          <a:noFill/>
          <a:ln/>
        </p:spPr>
        <p:txBody>
          <a:bodyPr wrap="square" lIns="0" tIns="0" rIns="0" bIns="0"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Creating a sense of urgency or limited availability to pressure victims into quick decisions.</a:t>
            </a:r>
            <a:endParaRPr lang="en-US" sz="1750" dirty="0"/>
          </a:p>
        </p:txBody>
      </p:sp>
      <p:sp>
        <p:nvSpPr>
          <p:cNvPr id="13" name="Shape 10"/>
          <p:cNvSpPr/>
          <p:nvPr/>
        </p:nvSpPr>
        <p:spPr>
          <a:xfrm>
            <a:off x="7427714" y="6407587"/>
            <a:ext cx="393621" cy="393621"/>
          </a:xfrm>
          <a:prstGeom prst="roundRect">
            <a:avLst>
              <a:gd name="adj" fmla="val 24003"/>
            </a:avLst>
          </a:prstGeom>
          <a:solidFill>
            <a:srgbClr val="182567"/>
          </a:solidFill>
          <a:ln w="7620">
            <a:solidFill>
              <a:srgbClr val="313E80"/>
            </a:solidFill>
            <a:prstDash val="solid"/>
          </a:ln>
        </p:spPr>
      </p:sp>
      <p:sp>
        <p:nvSpPr>
          <p:cNvPr id="14" name="Text 11"/>
          <p:cNvSpPr/>
          <p:nvPr/>
        </p:nvSpPr>
        <p:spPr>
          <a:xfrm>
            <a:off x="8046244" y="6407587"/>
            <a:ext cx="2811899" cy="351472"/>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Intimidation</a:t>
            </a:r>
            <a:endParaRPr lang="en-US" sz="2200" dirty="0"/>
          </a:p>
        </p:txBody>
      </p:sp>
      <p:sp>
        <p:nvSpPr>
          <p:cNvPr id="15" name="Text 12"/>
          <p:cNvSpPr/>
          <p:nvPr/>
        </p:nvSpPr>
        <p:spPr>
          <a:xfrm>
            <a:off x="8046244" y="6893957"/>
            <a:ext cx="5797034" cy="719614"/>
          </a:xfrm>
          <a:prstGeom prst="rect">
            <a:avLst/>
          </a:prstGeom>
          <a:noFill/>
          <a:ln/>
        </p:spPr>
        <p:txBody>
          <a:bodyPr wrap="square" lIns="0" tIns="0" rIns="0" bIns="0"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Threatening or coercing victims into taking specific actions by leveraging fear.</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DA20-AF64-CE1C-999D-3662E2708DC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AC1E252-5C2A-3F3A-CF79-A8A3F904047B}"/>
              </a:ext>
            </a:extLst>
          </p:cNvPr>
          <p:cNvPicPr>
            <a:picLocks noChangeAspect="1"/>
          </p:cNvPicPr>
          <p:nvPr/>
        </p:nvPicPr>
        <p:blipFill>
          <a:blip r:embed="rId3"/>
          <a:stretch>
            <a:fillRect/>
          </a:stretch>
        </p:blipFill>
        <p:spPr>
          <a:xfrm>
            <a:off x="0" y="1"/>
            <a:ext cx="14630400" cy="1957388"/>
          </a:xfrm>
          <a:prstGeom prst="rect">
            <a:avLst/>
          </a:prstGeom>
        </p:spPr>
      </p:pic>
      <p:sp>
        <p:nvSpPr>
          <p:cNvPr id="3" name="Text 0">
            <a:extLst>
              <a:ext uri="{FF2B5EF4-FFF2-40B4-BE49-F238E27FC236}">
                <a16:creationId xmlns:a16="http://schemas.microsoft.com/office/drawing/2014/main" id="{53A1F6E6-E2DD-9D24-9751-44231AD609E7}"/>
              </a:ext>
            </a:extLst>
          </p:cNvPr>
          <p:cNvSpPr/>
          <p:nvPr/>
        </p:nvSpPr>
        <p:spPr>
          <a:xfrm>
            <a:off x="707231" y="2043114"/>
            <a:ext cx="9601200" cy="702826"/>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Roboto Medium" pitchFamily="34" charset="0"/>
                <a:ea typeface="Roboto Medium" pitchFamily="34" charset="-122"/>
                <a:cs typeface="Roboto Medium" pitchFamily="34" charset="-120"/>
              </a:rPr>
              <a:t>Common Social Engineering Methods</a:t>
            </a:r>
            <a:endParaRPr lang="en-US" sz="4400" dirty="0"/>
          </a:p>
        </p:txBody>
      </p:sp>
      <p:sp>
        <p:nvSpPr>
          <p:cNvPr id="5" name="Text 2">
            <a:extLst>
              <a:ext uri="{FF2B5EF4-FFF2-40B4-BE49-F238E27FC236}">
                <a16:creationId xmlns:a16="http://schemas.microsoft.com/office/drawing/2014/main" id="{E8D65BBB-64F0-4F98-EEC8-3885E60094D1}"/>
              </a:ext>
            </a:extLst>
          </p:cNvPr>
          <p:cNvSpPr/>
          <p:nvPr/>
        </p:nvSpPr>
        <p:spPr>
          <a:xfrm>
            <a:off x="1405771" y="3153890"/>
            <a:ext cx="2811899" cy="351472"/>
          </a:xfrm>
          <a:prstGeom prst="rect">
            <a:avLst/>
          </a:prstGeom>
          <a:noFill/>
          <a:ln/>
        </p:spPr>
        <p:txBody>
          <a:bodyPr wrap="none" lIns="0" tIns="0" rIns="0" bIns="0" rtlCol="0" anchor="t"/>
          <a:lstStyle/>
          <a:p>
            <a:pPr marL="0" indent="0">
              <a:lnSpc>
                <a:spcPts val="2750"/>
              </a:lnSpc>
              <a:buNone/>
            </a:pPr>
            <a:r>
              <a:rPr lang="en-US" sz="2400" dirty="0">
                <a:solidFill>
                  <a:schemeClr val="bg1"/>
                </a:solidFill>
                <a:latin typeface="Arial" panose="020B0604020202020204" pitchFamily="34" charset="0"/>
              </a:rPr>
              <a:t>Phishing</a:t>
            </a:r>
          </a:p>
        </p:txBody>
      </p:sp>
      <p:sp>
        <p:nvSpPr>
          <p:cNvPr id="6" name="Text 3">
            <a:extLst>
              <a:ext uri="{FF2B5EF4-FFF2-40B4-BE49-F238E27FC236}">
                <a16:creationId xmlns:a16="http://schemas.microsoft.com/office/drawing/2014/main" id="{06356BAE-5013-543B-64F5-E08B1869206F}"/>
              </a:ext>
            </a:extLst>
          </p:cNvPr>
          <p:cNvSpPr/>
          <p:nvPr/>
        </p:nvSpPr>
        <p:spPr>
          <a:xfrm>
            <a:off x="1405771" y="3587733"/>
            <a:ext cx="5797034" cy="719614"/>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bg1"/>
                </a:solidFill>
                <a:effectLst/>
                <a:latin typeface="Arial" panose="020B0604020202020204" pitchFamily="34" charset="0"/>
              </a:rPr>
              <a:t>Fake emails or messages tricking victims into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bg1"/>
                </a:solidFill>
                <a:effectLst/>
                <a:latin typeface="Arial" panose="020B0604020202020204" pitchFamily="34" charset="0"/>
              </a:rPr>
              <a:t>revealing sensitive information</a:t>
            </a:r>
          </a:p>
        </p:txBody>
      </p:sp>
      <p:sp>
        <p:nvSpPr>
          <p:cNvPr id="8" name="Text 5">
            <a:extLst>
              <a:ext uri="{FF2B5EF4-FFF2-40B4-BE49-F238E27FC236}">
                <a16:creationId xmlns:a16="http://schemas.microsoft.com/office/drawing/2014/main" id="{3E570D61-8CCE-CCE0-9DD6-12D14407E2BF}"/>
              </a:ext>
            </a:extLst>
          </p:cNvPr>
          <p:cNvSpPr/>
          <p:nvPr/>
        </p:nvSpPr>
        <p:spPr>
          <a:xfrm>
            <a:off x="8132862" y="3153890"/>
            <a:ext cx="2811899" cy="351472"/>
          </a:xfrm>
          <a:prstGeom prst="rect">
            <a:avLst/>
          </a:prstGeom>
          <a:noFill/>
          <a:ln/>
        </p:spPr>
        <p:txBody>
          <a:bodyPr wrap="none" lIns="0" tIns="0" rIns="0" bIns="0" rtlCol="0" anchor="t"/>
          <a:lstStyle/>
          <a:p>
            <a:pPr marL="0" indent="0">
              <a:lnSpc>
                <a:spcPts val="2750"/>
              </a:lnSpc>
              <a:buNone/>
            </a:pPr>
            <a:r>
              <a:rPr lang="en-US" sz="2400" dirty="0">
                <a:solidFill>
                  <a:schemeClr val="bg1"/>
                </a:solidFill>
                <a:latin typeface="Arial" panose="020B0604020202020204" pitchFamily="34" charset="0"/>
              </a:rPr>
              <a:t>Pretexting</a:t>
            </a:r>
          </a:p>
        </p:txBody>
      </p:sp>
      <p:sp>
        <p:nvSpPr>
          <p:cNvPr id="9" name="Text 6">
            <a:extLst>
              <a:ext uri="{FF2B5EF4-FFF2-40B4-BE49-F238E27FC236}">
                <a16:creationId xmlns:a16="http://schemas.microsoft.com/office/drawing/2014/main" id="{7965C6FB-6C51-C01A-B993-9A8272E47337}"/>
              </a:ext>
            </a:extLst>
          </p:cNvPr>
          <p:cNvSpPr/>
          <p:nvPr/>
        </p:nvSpPr>
        <p:spPr>
          <a:xfrm>
            <a:off x="8132862" y="3597139"/>
            <a:ext cx="5797034" cy="719614"/>
          </a:xfrm>
          <a:prstGeom prst="rect">
            <a:avLst/>
          </a:prstGeom>
          <a:noFill/>
          <a:ln/>
        </p:spPr>
        <p:txBody>
          <a:bodyPr wrap="square" lIns="0" tIns="0" rIns="0" bIns="0" rtlCol="0" anchor="t"/>
          <a:lstStyle/>
          <a:p>
            <a:pPr marL="0" indent="0">
              <a:lnSpc>
                <a:spcPts val="2800"/>
              </a:lnSpc>
              <a:buNone/>
            </a:pPr>
            <a:r>
              <a:rPr lang="en-US" dirty="0">
                <a:solidFill>
                  <a:schemeClr val="bg1"/>
                </a:solidFill>
                <a:latin typeface="Arial" panose="020B0604020202020204" pitchFamily="34" charset="0"/>
              </a:rPr>
              <a:t>Creating a fabricated scenario to obtain confidential data</a:t>
            </a:r>
          </a:p>
        </p:txBody>
      </p:sp>
      <p:sp>
        <p:nvSpPr>
          <p:cNvPr id="11" name="Text 8">
            <a:extLst>
              <a:ext uri="{FF2B5EF4-FFF2-40B4-BE49-F238E27FC236}">
                <a16:creationId xmlns:a16="http://schemas.microsoft.com/office/drawing/2014/main" id="{DA52ED15-24A9-3BD5-DD8D-AFF6279A68DC}"/>
              </a:ext>
            </a:extLst>
          </p:cNvPr>
          <p:cNvSpPr/>
          <p:nvPr/>
        </p:nvSpPr>
        <p:spPr>
          <a:xfrm>
            <a:off x="1405771" y="4804073"/>
            <a:ext cx="2811899" cy="351472"/>
          </a:xfrm>
          <a:prstGeom prst="rect">
            <a:avLst/>
          </a:prstGeom>
          <a:noFill/>
          <a:ln/>
        </p:spPr>
        <p:txBody>
          <a:bodyPr wrap="none" lIns="0" tIns="0" rIns="0" bIns="0" rtlCol="0" anchor="t"/>
          <a:lstStyle/>
          <a:p>
            <a:pPr marL="0" indent="0">
              <a:lnSpc>
                <a:spcPts val="2750"/>
              </a:lnSpc>
              <a:buNone/>
            </a:pPr>
            <a:r>
              <a:rPr lang="en-US" sz="2400" dirty="0">
                <a:solidFill>
                  <a:schemeClr val="bg1"/>
                </a:solidFill>
                <a:latin typeface="Arial" panose="020B0604020202020204" pitchFamily="34" charset="0"/>
              </a:rPr>
              <a:t>Baiting</a:t>
            </a:r>
          </a:p>
        </p:txBody>
      </p:sp>
      <p:sp>
        <p:nvSpPr>
          <p:cNvPr id="12" name="Text 9">
            <a:extLst>
              <a:ext uri="{FF2B5EF4-FFF2-40B4-BE49-F238E27FC236}">
                <a16:creationId xmlns:a16="http://schemas.microsoft.com/office/drawing/2014/main" id="{7F0676AC-11A5-ED35-59B4-C48FB97DE40F}"/>
              </a:ext>
            </a:extLst>
          </p:cNvPr>
          <p:cNvSpPr/>
          <p:nvPr/>
        </p:nvSpPr>
        <p:spPr>
          <a:xfrm>
            <a:off x="1405771" y="5162927"/>
            <a:ext cx="5797034" cy="719614"/>
          </a:xfrm>
          <a:prstGeom prst="rect">
            <a:avLst/>
          </a:prstGeom>
          <a:noFill/>
          <a:ln/>
        </p:spPr>
        <p:txBody>
          <a:bodyPr wrap="square" lIns="0" tIns="0" rIns="0" bIns="0" rtlCol="0" anchor="t"/>
          <a:lstStyle/>
          <a:p>
            <a:pPr marL="0" indent="0">
              <a:lnSpc>
                <a:spcPts val="2800"/>
              </a:lnSpc>
              <a:buNone/>
            </a:pPr>
            <a:r>
              <a:rPr lang="en-US" dirty="0">
                <a:solidFill>
                  <a:schemeClr val="bg1"/>
                </a:solidFill>
                <a:latin typeface="Arial" panose="020B0604020202020204" pitchFamily="34" charset="0"/>
              </a:rPr>
              <a:t>Using physical or digital bait</a:t>
            </a:r>
          </a:p>
          <a:p>
            <a:pPr marL="0" indent="0">
              <a:lnSpc>
                <a:spcPts val="2800"/>
              </a:lnSpc>
              <a:buNone/>
            </a:pPr>
            <a:r>
              <a:rPr lang="en-US" dirty="0">
                <a:solidFill>
                  <a:schemeClr val="bg1"/>
                </a:solidFill>
                <a:latin typeface="Arial" panose="020B0604020202020204" pitchFamily="34" charset="0"/>
              </a:rPr>
              <a:t>(e.g., USB drives, free downloads)</a:t>
            </a:r>
          </a:p>
        </p:txBody>
      </p:sp>
      <p:sp>
        <p:nvSpPr>
          <p:cNvPr id="14" name="Text 11">
            <a:extLst>
              <a:ext uri="{FF2B5EF4-FFF2-40B4-BE49-F238E27FC236}">
                <a16:creationId xmlns:a16="http://schemas.microsoft.com/office/drawing/2014/main" id="{9B9C46A1-C721-CEBE-A7BD-B472E47F4AC7}"/>
              </a:ext>
            </a:extLst>
          </p:cNvPr>
          <p:cNvSpPr/>
          <p:nvPr/>
        </p:nvSpPr>
        <p:spPr>
          <a:xfrm>
            <a:off x="8132861" y="4804073"/>
            <a:ext cx="2811899" cy="351472"/>
          </a:xfrm>
          <a:prstGeom prst="rect">
            <a:avLst/>
          </a:prstGeom>
          <a:noFill/>
          <a:ln/>
        </p:spPr>
        <p:txBody>
          <a:bodyPr wrap="none" lIns="0" tIns="0" rIns="0" bIns="0" rtlCol="0" anchor="t"/>
          <a:lstStyle/>
          <a:p>
            <a:pPr marL="0" indent="0">
              <a:lnSpc>
                <a:spcPts val="2750"/>
              </a:lnSpc>
              <a:buNone/>
            </a:pPr>
            <a:r>
              <a:rPr lang="en-US" sz="2400" dirty="0">
                <a:solidFill>
                  <a:schemeClr val="bg1"/>
                </a:solidFill>
                <a:latin typeface="Arial" panose="020B0604020202020204" pitchFamily="34" charset="0"/>
              </a:rPr>
              <a:t>Tailgating</a:t>
            </a:r>
          </a:p>
        </p:txBody>
      </p:sp>
      <p:sp>
        <p:nvSpPr>
          <p:cNvPr id="15" name="Text 12">
            <a:extLst>
              <a:ext uri="{FF2B5EF4-FFF2-40B4-BE49-F238E27FC236}">
                <a16:creationId xmlns:a16="http://schemas.microsoft.com/office/drawing/2014/main" id="{542A9863-307C-A3A2-1E80-5042F310C080}"/>
              </a:ext>
            </a:extLst>
          </p:cNvPr>
          <p:cNvSpPr/>
          <p:nvPr/>
        </p:nvSpPr>
        <p:spPr>
          <a:xfrm>
            <a:off x="8132861" y="5155545"/>
            <a:ext cx="5797034" cy="719614"/>
          </a:xfrm>
          <a:prstGeom prst="rect">
            <a:avLst/>
          </a:prstGeom>
          <a:noFill/>
          <a:ln/>
        </p:spPr>
        <p:txBody>
          <a:bodyPr wrap="square" lIns="0" tIns="0" rIns="0" bIns="0" rtlCol="0" anchor="t"/>
          <a:lstStyle/>
          <a:p>
            <a:pPr>
              <a:lnSpc>
                <a:spcPts val="2800"/>
              </a:lnSpc>
            </a:pPr>
            <a:r>
              <a:rPr lang="en-US" dirty="0">
                <a:solidFill>
                  <a:schemeClr val="bg1"/>
                </a:solidFill>
                <a:latin typeface="Arial" panose="020B0604020202020204" pitchFamily="34" charset="0"/>
              </a:rPr>
              <a:t>Gaining physical access by following authorized personnel</a:t>
            </a:r>
          </a:p>
        </p:txBody>
      </p:sp>
      <p:graphicFrame>
        <p:nvGraphicFramePr>
          <p:cNvPr id="17" name="Object 16">
            <a:extLst>
              <a:ext uri="{FF2B5EF4-FFF2-40B4-BE49-F238E27FC236}">
                <a16:creationId xmlns:a16="http://schemas.microsoft.com/office/drawing/2014/main" id="{11BFCB24-74AE-B935-F049-18DC84AF984C}"/>
              </a:ext>
            </a:extLst>
          </p:cNvPr>
          <p:cNvGraphicFramePr>
            <a:graphicFrameLocks noChangeAspect="1"/>
          </p:cNvGraphicFramePr>
          <p:nvPr>
            <p:extLst>
              <p:ext uri="{D42A27DB-BD31-4B8C-83A1-F6EECF244321}">
                <p14:modId xmlns:p14="http://schemas.microsoft.com/office/powerpoint/2010/main" val="3925479499"/>
              </p:ext>
            </p:extLst>
          </p:nvPr>
        </p:nvGraphicFramePr>
        <p:xfrm>
          <a:off x="362623" y="3146902"/>
          <a:ext cx="924296" cy="884495"/>
        </p:xfrm>
        <a:graphic>
          <a:graphicData uri="http://schemas.openxmlformats.org/presentationml/2006/ole">
            <mc:AlternateContent xmlns:mc="http://schemas.openxmlformats.org/markup-compatibility/2006">
              <mc:Choice xmlns:v="urn:schemas-microsoft-com:vml" Requires="v">
                <p:oleObj r:id="rId4" imgW="331655" imgH="317591" progId="">
                  <p:embed/>
                </p:oleObj>
              </mc:Choice>
              <mc:Fallback>
                <p:oleObj r:id="rId4" imgW="331655" imgH="317591" progId="">
                  <p:embed/>
                  <p:pic>
                    <p:nvPicPr>
                      <p:cNvPr id="0" name=""/>
                      <p:cNvPicPr/>
                      <p:nvPr/>
                    </p:nvPicPr>
                    <p:blipFill>
                      <a:blip r:embed="rId5"/>
                      <a:stretch>
                        <a:fillRect/>
                      </a:stretch>
                    </p:blipFill>
                    <p:spPr>
                      <a:xfrm>
                        <a:off x="362623" y="3146902"/>
                        <a:ext cx="924296" cy="884495"/>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E1CB8DB2-CA33-9D91-A57F-03B1FD4F0777}"/>
              </a:ext>
            </a:extLst>
          </p:cNvPr>
          <p:cNvGraphicFramePr>
            <a:graphicFrameLocks noChangeAspect="1"/>
          </p:cNvGraphicFramePr>
          <p:nvPr>
            <p:extLst>
              <p:ext uri="{D42A27DB-BD31-4B8C-83A1-F6EECF244321}">
                <p14:modId xmlns:p14="http://schemas.microsoft.com/office/powerpoint/2010/main" val="1574612562"/>
              </p:ext>
            </p:extLst>
          </p:nvPr>
        </p:nvGraphicFramePr>
        <p:xfrm>
          <a:off x="7114699" y="3151453"/>
          <a:ext cx="845344" cy="837256"/>
        </p:xfrm>
        <a:graphic>
          <a:graphicData uri="http://schemas.openxmlformats.org/presentationml/2006/ole">
            <mc:AlternateContent xmlns:mc="http://schemas.openxmlformats.org/markup-compatibility/2006">
              <mc:Choice xmlns:v="urn:schemas-microsoft-com:vml" Requires="v">
                <p:oleObj r:id="rId6" imgW="331655" imgH="328204" progId="">
                  <p:embed/>
                </p:oleObj>
              </mc:Choice>
              <mc:Fallback>
                <p:oleObj r:id="rId6" imgW="331655" imgH="328204" progId="">
                  <p:embed/>
                  <p:pic>
                    <p:nvPicPr>
                      <p:cNvPr id="0" name=""/>
                      <p:cNvPicPr/>
                      <p:nvPr/>
                    </p:nvPicPr>
                    <p:blipFill>
                      <a:blip r:embed="rId7"/>
                      <a:stretch>
                        <a:fillRect/>
                      </a:stretch>
                    </p:blipFill>
                    <p:spPr>
                      <a:xfrm>
                        <a:off x="7114699" y="3151453"/>
                        <a:ext cx="845344" cy="837256"/>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4402A324-77C9-9A6D-ADA6-5E3720BE932F}"/>
              </a:ext>
            </a:extLst>
          </p:cNvPr>
          <p:cNvGraphicFramePr>
            <a:graphicFrameLocks noChangeAspect="1"/>
          </p:cNvGraphicFramePr>
          <p:nvPr>
            <p:extLst>
              <p:ext uri="{D42A27DB-BD31-4B8C-83A1-F6EECF244321}">
                <p14:modId xmlns:p14="http://schemas.microsoft.com/office/powerpoint/2010/main" val="3209990231"/>
              </p:ext>
            </p:extLst>
          </p:nvPr>
        </p:nvGraphicFramePr>
        <p:xfrm>
          <a:off x="243772" y="4704417"/>
          <a:ext cx="1161999" cy="902256"/>
        </p:xfrm>
        <a:graphic>
          <a:graphicData uri="http://schemas.openxmlformats.org/presentationml/2006/ole">
            <mc:AlternateContent xmlns:mc="http://schemas.openxmlformats.org/markup-compatibility/2006">
              <mc:Choice xmlns:v="urn:schemas-microsoft-com:vml" Requires="v">
                <p:oleObj r:id="rId8" imgW="404358" imgH="314325" progId="">
                  <p:embed/>
                </p:oleObj>
              </mc:Choice>
              <mc:Fallback>
                <p:oleObj r:id="rId8" imgW="404358" imgH="314325" progId="">
                  <p:embed/>
                  <p:pic>
                    <p:nvPicPr>
                      <p:cNvPr id="0" name=""/>
                      <p:cNvPicPr/>
                      <p:nvPr/>
                    </p:nvPicPr>
                    <p:blipFill>
                      <a:blip r:embed="rId9"/>
                      <a:stretch>
                        <a:fillRect/>
                      </a:stretch>
                    </p:blipFill>
                    <p:spPr>
                      <a:xfrm>
                        <a:off x="243772" y="4704417"/>
                        <a:ext cx="1161999" cy="90225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27C97639-DFA9-572D-377B-819F70D952B3}"/>
              </a:ext>
            </a:extLst>
          </p:cNvPr>
          <p:cNvGraphicFramePr>
            <a:graphicFrameLocks noChangeAspect="1"/>
          </p:cNvGraphicFramePr>
          <p:nvPr>
            <p:extLst>
              <p:ext uri="{D42A27DB-BD31-4B8C-83A1-F6EECF244321}">
                <p14:modId xmlns:p14="http://schemas.microsoft.com/office/powerpoint/2010/main" val="4165091211"/>
              </p:ext>
            </p:extLst>
          </p:nvPr>
        </p:nvGraphicFramePr>
        <p:xfrm>
          <a:off x="7091365" y="4804073"/>
          <a:ext cx="893536" cy="902256"/>
        </p:xfrm>
        <a:graphic>
          <a:graphicData uri="http://schemas.openxmlformats.org/presentationml/2006/ole">
            <mc:AlternateContent xmlns:mc="http://schemas.openxmlformats.org/markup-compatibility/2006">
              <mc:Choice xmlns:v="urn:schemas-microsoft-com:vml" Requires="v">
                <p:oleObj r:id="rId10" imgW="324712" imgH="328204" progId="">
                  <p:embed/>
                </p:oleObj>
              </mc:Choice>
              <mc:Fallback>
                <p:oleObj r:id="rId10" imgW="324712" imgH="328204" progId="">
                  <p:embed/>
                  <p:pic>
                    <p:nvPicPr>
                      <p:cNvPr id="0" name=""/>
                      <p:cNvPicPr/>
                      <p:nvPr/>
                    </p:nvPicPr>
                    <p:blipFill>
                      <a:blip r:embed="rId11"/>
                      <a:stretch>
                        <a:fillRect/>
                      </a:stretch>
                    </p:blipFill>
                    <p:spPr>
                      <a:xfrm>
                        <a:off x="7091365" y="4804073"/>
                        <a:ext cx="893536" cy="902256"/>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FF6D4E2A-EF72-56A1-B9C8-1CAE4BB59DE1}"/>
              </a:ext>
            </a:extLst>
          </p:cNvPr>
          <p:cNvGraphicFramePr>
            <a:graphicFrameLocks noChangeAspect="1"/>
          </p:cNvGraphicFramePr>
          <p:nvPr>
            <p:extLst>
              <p:ext uri="{D42A27DB-BD31-4B8C-83A1-F6EECF244321}">
                <p14:modId xmlns:p14="http://schemas.microsoft.com/office/powerpoint/2010/main" val="2536341875"/>
              </p:ext>
            </p:extLst>
          </p:nvPr>
        </p:nvGraphicFramePr>
        <p:xfrm>
          <a:off x="4494212" y="6372225"/>
          <a:ext cx="1013619" cy="1013619"/>
        </p:xfrm>
        <a:graphic>
          <a:graphicData uri="http://schemas.openxmlformats.org/presentationml/2006/ole">
            <mc:AlternateContent xmlns:mc="http://schemas.openxmlformats.org/markup-compatibility/2006">
              <mc:Choice xmlns:v="urn:schemas-microsoft-com:vml" Requires="v">
                <p:oleObj r:id="rId12" imgW="331655" imgH="331470" progId="">
                  <p:embed/>
                </p:oleObj>
              </mc:Choice>
              <mc:Fallback>
                <p:oleObj r:id="rId12" imgW="331655" imgH="331470" progId="">
                  <p:embed/>
                  <p:pic>
                    <p:nvPicPr>
                      <p:cNvPr id="0" name=""/>
                      <p:cNvPicPr/>
                      <p:nvPr/>
                    </p:nvPicPr>
                    <p:blipFill>
                      <a:blip r:embed="rId13"/>
                      <a:stretch>
                        <a:fillRect/>
                      </a:stretch>
                    </p:blipFill>
                    <p:spPr>
                      <a:xfrm>
                        <a:off x="4494212" y="6372225"/>
                        <a:ext cx="1013619" cy="1013619"/>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22830AB8-25CF-5FFB-541E-14EC48E1E33A}"/>
              </a:ext>
            </a:extLst>
          </p:cNvPr>
          <p:cNvSpPr txBox="1"/>
          <p:nvPr/>
        </p:nvSpPr>
        <p:spPr>
          <a:xfrm>
            <a:off x="5589508" y="6448147"/>
            <a:ext cx="3050381" cy="461665"/>
          </a:xfrm>
          <a:prstGeom prst="rect">
            <a:avLst/>
          </a:prstGeom>
          <a:noFill/>
        </p:spPr>
        <p:txBody>
          <a:bodyPr wrap="square" rtlCol="0">
            <a:spAutoFit/>
          </a:bodyPr>
          <a:lstStyle/>
          <a:p>
            <a:r>
              <a:rPr lang="en-GB" sz="2400" dirty="0">
                <a:solidFill>
                  <a:schemeClr val="bg1"/>
                </a:solidFill>
                <a:latin typeface="Arial" panose="020B0604020202020204" pitchFamily="34" charset="0"/>
              </a:rPr>
              <a:t>Vishing</a:t>
            </a:r>
          </a:p>
        </p:txBody>
      </p:sp>
      <p:sp>
        <p:nvSpPr>
          <p:cNvPr id="25" name="TextBox 24">
            <a:extLst>
              <a:ext uri="{FF2B5EF4-FFF2-40B4-BE49-F238E27FC236}">
                <a16:creationId xmlns:a16="http://schemas.microsoft.com/office/drawing/2014/main" id="{1D15F63E-9C78-837D-0EC3-E8120CE4C1BE}"/>
              </a:ext>
            </a:extLst>
          </p:cNvPr>
          <p:cNvSpPr txBox="1"/>
          <p:nvPr/>
        </p:nvSpPr>
        <p:spPr>
          <a:xfrm>
            <a:off x="5589508" y="6805691"/>
            <a:ext cx="2557462" cy="646331"/>
          </a:xfrm>
          <a:prstGeom prst="rect">
            <a:avLst/>
          </a:prstGeom>
          <a:noFill/>
        </p:spPr>
        <p:txBody>
          <a:bodyPr wrap="square" rtlCol="0">
            <a:spAutoFit/>
          </a:bodyPr>
          <a:lstStyle/>
          <a:p>
            <a:r>
              <a:rPr lang="en-GB" dirty="0">
                <a:solidFill>
                  <a:schemeClr val="bg1"/>
                </a:solidFill>
                <a:latin typeface="Arial" panose="020B0604020202020204" pitchFamily="34" charset="0"/>
              </a:rPr>
              <a:t>Voice phishing via phone calls</a:t>
            </a:r>
          </a:p>
        </p:txBody>
      </p:sp>
    </p:spTree>
    <p:extLst>
      <p:ext uri="{BB962C8B-B14F-4D97-AF65-F5344CB8AC3E}">
        <p14:creationId xmlns:p14="http://schemas.microsoft.com/office/powerpoint/2010/main" val="31040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2AF82-5C58-268A-AA9F-261DD5B880F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BF0BC3-8887-DE00-6856-57AE70D7FD84}"/>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2D71C158-0BB9-AB17-978C-64FD24809B59}"/>
              </a:ext>
            </a:extLst>
          </p:cNvPr>
          <p:cNvSpPr/>
          <p:nvPr/>
        </p:nvSpPr>
        <p:spPr>
          <a:xfrm>
            <a:off x="922378" y="538401"/>
            <a:ext cx="7556421" cy="1417558"/>
          </a:xfrm>
          <a:prstGeom prst="rect">
            <a:avLst/>
          </a:prstGeom>
          <a:noFill/>
          <a:ln/>
        </p:spPr>
        <p:txBody>
          <a:bodyPr wrap="square" lIns="0" tIns="0" rIns="0" bIns="0" rtlCol="0" anchor="t"/>
          <a:lstStyle/>
          <a:p>
            <a:pPr marL="0" indent="0">
              <a:lnSpc>
                <a:spcPts val="5550"/>
              </a:lnSpc>
              <a:buNone/>
            </a:pPr>
            <a:r>
              <a:rPr lang="en-GB" sz="4800" dirty="0">
                <a:solidFill>
                  <a:schemeClr val="bg1"/>
                </a:solidFill>
              </a:rPr>
              <a:t>Activity: Role – Play scenarios</a:t>
            </a:r>
            <a:endParaRPr lang="en-US" sz="4800" dirty="0">
              <a:solidFill>
                <a:schemeClr val="bg1"/>
              </a:solidFill>
            </a:endParaRPr>
          </a:p>
        </p:txBody>
      </p:sp>
      <p:sp>
        <p:nvSpPr>
          <p:cNvPr id="4" name="Text 1">
            <a:extLst>
              <a:ext uri="{FF2B5EF4-FFF2-40B4-BE49-F238E27FC236}">
                <a16:creationId xmlns:a16="http://schemas.microsoft.com/office/drawing/2014/main" id="{705EE85F-306A-9E62-335B-8FD2870D15DF}"/>
              </a:ext>
            </a:extLst>
          </p:cNvPr>
          <p:cNvSpPr/>
          <p:nvPr/>
        </p:nvSpPr>
        <p:spPr>
          <a:xfrm>
            <a:off x="722352" y="1667469"/>
            <a:ext cx="8243054" cy="6090644"/>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1"/>
                </a:solidFill>
                <a:effectLst/>
                <a:latin typeface="Arial" panose="020B0604020202020204" pitchFamily="34" charset="0"/>
              </a:rPr>
              <a:t>Instructions:</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bg1"/>
                </a:solidFill>
                <a:effectLst/>
                <a:latin typeface="Arial" panose="020B0604020202020204" pitchFamily="34" charset="0"/>
              </a:rPr>
              <a:t>Form pairs or small groups.</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bg1"/>
                </a:solidFill>
                <a:effectLst/>
                <a:latin typeface="Arial" panose="020B0604020202020204" pitchFamily="34" charset="0"/>
              </a:rPr>
              <a:t>One participant acts as the attacker, using social engineering tactics.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chemeClr val="bg1"/>
                </a:solidFill>
                <a:effectLst/>
                <a:latin typeface="Arial" panose="020B0604020202020204" pitchFamily="34" charset="0"/>
              </a:rPr>
              <a:t>The other participant(s) play defenders, responding to the scenario.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0" i="0" u="none" strike="noStrike" cap="none" normalizeH="0" baseline="0" dirty="0">
                <a:ln>
                  <a:noFill/>
                </a:ln>
                <a:solidFill>
                  <a:schemeClr val="bg1"/>
                </a:solidFill>
                <a:effectLst/>
                <a:latin typeface="Arial" panose="020B0604020202020204" pitchFamily="34" charset="0"/>
              </a:rPr>
              <a:t>Discuss the tactics used and how to counter them.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1"/>
                </a:solidFill>
                <a:effectLst/>
                <a:latin typeface="Arial" panose="020B0604020202020204" pitchFamily="34" charset="0"/>
              </a:rPr>
              <a:t>Scenarios: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An "IT admin" calls asking for login credentials.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A "vendor" requests access to a restricted area.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An email offers a "reward" for clicking a link.</a:t>
            </a:r>
          </a:p>
        </p:txBody>
      </p:sp>
    </p:spTree>
    <p:extLst>
      <p:ext uri="{BB962C8B-B14F-4D97-AF65-F5344CB8AC3E}">
        <p14:creationId xmlns:p14="http://schemas.microsoft.com/office/powerpoint/2010/main" val="350721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3638" y="413267"/>
            <a:ext cx="7370207"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Recognizing Phishing Tactics</a:t>
            </a:r>
            <a:endParaRPr lang="en-US" sz="4400" dirty="0"/>
          </a:p>
        </p:txBody>
      </p:sp>
      <p:sp>
        <p:nvSpPr>
          <p:cNvPr id="4" name="Shape 1"/>
          <p:cNvSpPr/>
          <p:nvPr/>
        </p:nvSpPr>
        <p:spPr>
          <a:xfrm>
            <a:off x="6324124" y="2740700"/>
            <a:ext cx="3614618" cy="2168962"/>
          </a:xfrm>
          <a:prstGeom prst="roundRect">
            <a:avLst>
              <a:gd name="adj" fmla="val 16555"/>
            </a:avLst>
          </a:prstGeom>
          <a:solidFill>
            <a:srgbClr val="00002E"/>
          </a:solidFill>
          <a:ln w="22860">
            <a:solidFill>
              <a:srgbClr val="F2B42D"/>
            </a:solidFill>
            <a:prstDash val="solid"/>
          </a:ln>
        </p:spPr>
      </p:sp>
      <p:sp>
        <p:nvSpPr>
          <p:cNvPr id="5" name="Text 2"/>
          <p:cNvSpPr/>
          <p:nvPr/>
        </p:nvSpPr>
        <p:spPr>
          <a:xfrm>
            <a:off x="6586299" y="300287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Fake urgency</a:t>
            </a:r>
            <a:endParaRPr lang="en-US" sz="2200" dirty="0"/>
          </a:p>
        </p:txBody>
      </p:sp>
      <p:sp>
        <p:nvSpPr>
          <p:cNvPr id="6" name="Text 3"/>
          <p:cNvSpPr/>
          <p:nvPr/>
        </p:nvSpPr>
        <p:spPr>
          <a:xfrm>
            <a:off x="6586299" y="3498413"/>
            <a:ext cx="3090267"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Pressuring you to act quickly, often using deadlines or limited-time offers.</a:t>
            </a:r>
            <a:endParaRPr lang="en-US" sz="1850" dirty="0"/>
          </a:p>
        </p:txBody>
      </p:sp>
      <p:sp>
        <p:nvSpPr>
          <p:cNvPr id="7" name="Shape 4"/>
          <p:cNvSpPr/>
          <p:nvPr/>
        </p:nvSpPr>
        <p:spPr>
          <a:xfrm>
            <a:off x="10178058" y="2740700"/>
            <a:ext cx="3614618" cy="2168962"/>
          </a:xfrm>
          <a:prstGeom prst="roundRect">
            <a:avLst>
              <a:gd name="adj" fmla="val 16555"/>
            </a:avLst>
          </a:prstGeom>
          <a:solidFill>
            <a:srgbClr val="00002E"/>
          </a:solidFill>
          <a:ln w="22860">
            <a:solidFill>
              <a:srgbClr val="D7425E"/>
            </a:solidFill>
            <a:prstDash val="solid"/>
          </a:ln>
        </p:spPr>
      </p:sp>
      <p:sp>
        <p:nvSpPr>
          <p:cNvPr id="8" name="Text 5"/>
          <p:cNvSpPr/>
          <p:nvPr/>
        </p:nvSpPr>
        <p:spPr>
          <a:xfrm>
            <a:off x="10440233" y="300287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Impersonation</a:t>
            </a:r>
            <a:endParaRPr lang="en-US" sz="2200" dirty="0"/>
          </a:p>
        </p:txBody>
      </p:sp>
      <p:sp>
        <p:nvSpPr>
          <p:cNvPr id="9" name="Text 6"/>
          <p:cNvSpPr/>
          <p:nvPr/>
        </p:nvSpPr>
        <p:spPr>
          <a:xfrm>
            <a:off x="10440233" y="3498413"/>
            <a:ext cx="3090267"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Posing as a trusted source, like a bank or government agency.</a:t>
            </a:r>
            <a:endParaRPr lang="en-US" sz="1850" dirty="0"/>
          </a:p>
        </p:txBody>
      </p:sp>
      <p:sp>
        <p:nvSpPr>
          <p:cNvPr id="10" name="Shape 7"/>
          <p:cNvSpPr/>
          <p:nvPr/>
        </p:nvSpPr>
        <p:spPr>
          <a:xfrm>
            <a:off x="6324124" y="5148977"/>
            <a:ext cx="7468553" cy="1402913"/>
          </a:xfrm>
          <a:prstGeom prst="roundRect">
            <a:avLst>
              <a:gd name="adj" fmla="val 25595"/>
            </a:avLst>
          </a:prstGeom>
          <a:solidFill>
            <a:srgbClr val="00002E"/>
          </a:solidFill>
          <a:ln w="22860">
            <a:solidFill>
              <a:srgbClr val="DD785E"/>
            </a:solidFill>
            <a:prstDash val="solid"/>
          </a:ln>
        </p:spPr>
        <p:txBody>
          <a:bodyPr/>
          <a:lstStyle/>
          <a:p>
            <a:endParaRPr lang="en-GB" dirty="0"/>
          </a:p>
        </p:txBody>
      </p:sp>
      <p:sp>
        <p:nvSpPr>
          <p:cNvPr id="11" name="Text 8"/>
          <p:cNvSpPr/>
          <p:nvPr/>
        </p:nvSpPr>
        <p:spPr>
          <a:xfrm>
            <a:off x="6586299" y="5235177"/>
            <a:ext cx="4843701"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Suspicious links or unusual attachments</a:t>
            </a:r>
            <a:endParaRPr lang="en-US" sz="2200" dirty="0"/>
          </a:p>
        </p:txBody>
      </p:sp>
      <p:sp>
        <p:nvSpPr>
          <p:cNvPr id="12" name="Text 9"/>
          <p:cNvSpPr/>
          <p:nvPr/>
        </p:nvSpPr>
        <p:spPr>
          <a:xfrm>
            <a:off x="6586299" y="5609549"/>
            <a:ext cx="6944201" cy="748109"/>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Links that don't match the sender's domain or look odd.</a:t>
            </a:r>
          </a:p>
          <a:p>
            <a:pPr marL="0" indent="0">
              <a:lnSpc>
                <a:spcPts val="3000"/>
              </a:lnSpc>
              <a:buNone/>
            </a:pPr>
            <a:r>
              <a:rPr lang="en-US" sz="1850" dirty="0">
                <a:solidFill>
                  <a:srgbClr val="FFFFFF"/>
                </a:solidFill>
                <a:latin typeface="PT Sans" pitchFamily="34" charset="0"/>
              </a:rPr>
              <a:t>Attachments - especially with file extensions like .exe, .zip, or .</a:t>
            </a:r>
            <a:r>
              <a:rPr lang="en-US" sz="1850" dirty="0" err="1">
                <a:solidFill>
                  <a:srgbClr val="FFFFFF"/>
                </a:solidFill>
                <a:latin typeface="PT Sans" pitchFamily="34" charset="0"/>
              </a:rPr>
              <a:t>rar</a:t>
            </a:r>
            <a:r>
              <a:rPr lang="en-US" sz="1850" dirty="0">
                <a:solidFill>
                  <a:srgbClr val="FFFFFF"/>
                </a:solidFill>
                <a:latin typeface="PT Sans" pitchFamily="34" charset="0"/>
              </a:rPr>
              <a:t>.</a:t>
            </a:r>
          </a:p>
        </p:txBody>
      </p:sp>
      <p:sp>
        <p:nvSpPr>
          <p:cNvPr id="13" name="Shape 7">
            <a:extLst>
              <a:ext uri="{FF2B5EF4-FFF2-40B4-BE49-F238E27FC236}">
                <a16:creationId xmlns:a16="http://schemas.microsoft.com/office/drawing/2014/main" id="{3A70362B-6CE9-FCD3-5C6B-7430A9D74840}"/>
              </a:ext>
            </a:extLst>
          </p:cNvPr>
          <p:cNvSpPr/>
          <p:nvPr/>
        </p:nvSpPr>
        <p:spPr>
          <a:xfrm>
            <a:off x="6253638" y="1117284"/>
            <a:ext cx="7468553" cy="1402913"/>
          </a:xfrm>
          <a:prstGeom prst="roundRect">
            <a:avLst>
              <a:gd name="adj" fmla="val 25595"/>
            </a:avLst>
          </a:prstGeom>
          <a:solidFill>
            <a:srgbClr val="00002E"/>
          </a:solidFill>
          <a:ln w="22860">
            <a:solidFill>
              <a:srgbClr val="DD785E"/>
            </a:solidFill>
            <a:prstDash val="solid"/>
          </a:ln>
        </p:spPr>
        <p:txBody>
          <a:bodyPr/>
          <a:lstStyle/>
          <a:p>
            <a:r>
              <a:rPr lang="en-GB" sz="2200" dirty="0">
                <a:solidFill>
                  <a:srgbClr val="FFFFFF"/>
                </a:solidFill>
                <a:latin typeface="Nunito Semi Bold" pitchFamily="34" charset="0"/>
                <a:cs typeface="Nunito Semi Bold" pitchFamily="34" charset="-120"/>
              </a:rPr>
              <a:t>Content</a:t>
            </a:r>
          </a:p>
          <a:p>
            <a:endParaRPr lang="en-US" sz="1850" dirty="0">
              <a:solidFill>
                <a:srgbClr val="FFFFFF"/>
              </a:solidFill>
              <a:latin typeface="PT Sans" pitchFamily="34" charset="0"/>
            </a:endParaRPr>
          </a:p>
          <a:p>
            <a:r>
              <a:rPr lang="en-US" sz="1850" dirty="0">
                <a:solidFill>
                  <a:srgbClr val="FFFFFF"/>
                </a:solidFill>
                <a:latin typeface="PT Sans" pitchFamily="34" charset="0"/>
              </a:rPr>
              <a:t>May contain grammatical errors or requests for personal information.</a:t>
            </a:r>
          </a:p>
          <a:p>
            <a:endParaRPr lang="en-GB"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4836" y="1146215"/>
            <a:ext cx="4249460" cy="531138"/>
          </a:xfrm>
          <a:prstGeom prst="rect">
            <a:avLst/>
          </a:prstGeom>
          <a:noFill/>
          <a:ln/>
        </p:spPr>
        <p:txBody>
          <a:bodyPr wrap="none" lIns="0" tIns="0" rIns="0" bIns="0" rtlCol="0" anchor="t"/>
          <a:lstStyle/>
          <a:p>
            <a:pPr marL="0" indent="0">
              <a:lnSpc>
                <a:spcPts val="4150"/>
              </a:lnSpc>
              <a:buNone/>
            </a:pPr>
            <a:r>
              <a:rPr lang="en-US" sz="3300" dirty="0">
                <a:solidFill>
                  <a:srgbClr val="FFFFFF"/>
                </a:solidFill>
                <a:latin typeface="Roboto Medium" pitchFamily="34" charset="0"/>
                <a:ea typeface="Roboto Medium" pitchFamily="34" charset="-122"/>
                <a:cs typeface="Roboto Medium" pitchFamily="34" charset="-120"/>
              </a:rPr>
              <a:t>Password Security</a:t>
            </a:r>
            <a:endParaRPr lang="en-US" sz="3300" dirty="0"/>
          </a:p>
        </p:txBody>
      </p:sp>
      <p:pic>
        <p:nvPicPr>
          <p:cNvPr id="3" name="Image 0" descr="preencoded.png"/>
          <p:cNvPicPr>
            <a:picLocks noChangeAspect="1"/>
          </p:cNvPicPr>
          <p:nvPr/>
        </p:nvPicPr>
        <p:blipFill>
          <a:blip r:embed="rId3"/>
          <a:stretch>
            <a:fillRect/>
          </a:stretch>
        </p:blipFill>
        <p:spPr>
          <a:xfrm>
            <a:off x="3289697" y="2017276"/>
            <a:ext cx="1330523" cy="979289"/>
          </a:xfrm>
          <a:prstGeom prst="rect">
            <a:avLst/>
          </a:prstGeom>
        </p:spPr>
      </p:pic>
      <p:sp>
        <p:nvSpPr>
          <p:cNvPr id="4" name="Text 1"/>
          <p:cNvSpPr/>
          <p:nvPr/>
        </p:nvSpPr>
        <p:spPr>
          <a:xfrm>
            <a:off x="3894534" y="2458164"/>
            <a:ext cx="120729" cy="340043"/>
          </a:xfrm>
          <a:prstGeom prst="rect">
            <a:avLst/>
          </a:prstGeom>
          <a:noFill/>
          <a:ln/>
        </p:spPr>
        <p:txBody>
          <a:bodyPr wrap="none" lIns="0" tIns="0" rIns="0" bIns="0" rtlCol="0" anchor="t"/>
          <a:lstStyle/>
          <a:p>
            <a:pPr marL="0" indent="0" algn="ctr">
              <a:lnSpc>
                <a:spcPts val="2650"/>
              </a:lnSpc>
              <a:buNone/>
            </a:pPr>
            <a:r>
              <a:rPr lang="en-US" sz="1650" dirty="0">
                <a:solidFill>
                  <a:srgbClr val="CFD0D8"/>
                </a:solidFill>
                <a:latin typeface="Roboto Medium" pitchFamily="34" charset="0"/>
                <a:ea typeface="Roboto Medium" pitchFamily="34" charset="-122"/>
                <a:cs typeface="Roboto Medium" pitchFamily="34" charset="-120"/>
              </a:rPr>
              <a:t>1</a:t>
            </a:r>
            <a:endParaRPr lang="en-US" sz="1650" dirty="0"/>
          </a:p>
        </p:txBody>
      </p:sp>
      <p:sp>
        <p:nvSpPr>
          <p:cNvPr id="5" name="Text 2"/>
          <p:cNvSpPr/>
          <p:nvPr/>
        </p:nvSpPr>
        <p:spPr>
          <a:xfrm>
            <a:off x="4790123" y="2187178"/>
            <a:ext cx="2124670" cy="265628"/>
          </a:xfrm>
          <a:prstGeom prst="rect">
            <a:avLst/>
          </a:prstGeom>
          <a:noFill/>
          <a:ln/>
        </p:spPr>
        <p:txBody>
          <a:bodyPr wrap="none" lIns="0" tIns="0" rIns="0" bIns="0" rtlCol="0" anchor="t"/>
          <a:lstStyle/>
          <a:p>
            <a:pPr marL="0" indent="0" algn="l">
              <a:lnSpc>
                <a:spcPts val="2050"/>
              </a:lnSpc>
              <a:buNone/>
            </a:pPr>
            <a:r>
              <a:rPr lang="en-US" sz="1650" dirty="0">
                <a:solidFill>
                  <a:srgbClr val="CFD0D8"/>
                </a:solidFill>
                <a:latin typeface="Roboto Medium" pitchFamily="34" charset="0"/>
                <a:ea typeface="Roboto Medium" pitchFamily="34" charset="-122"/>
                <a:cs typeface="Roboto Medium" pitchFamily="34" charset="-120"/>
              </a:rPr>
              <a:t>Length</a:t>
            </a:r>
            <a:endParaRPr lang="en-US" sz="1650" dirty="0"/>
          </a:p>
        </p:txBody>
      </p:sp>
      <p:sp>
        <p:nvSpPr>
          <p:cNvPr id="6" name="Text 3"/>
          <p:cNvSpPr/>
          <p:nvPr/>
        </p:nvSpPr>
        <p:spPr>
          <a:xfrm>
            <a:off x="4790123" y="2554724"/>
            <a:ext cx="2908578" cy="271939"/>
          </a:xfrm>
          <a:prstGeom prst="rect">
            <a:avLst/>
          </a:prstGeom>
          <a:noFill/>
          <a:ln/>
        </p:spPr>
        <p:txBody>
          <a:bodyPr wrap="non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Aim for at least 12 characters or more.</a:t>
            </a:r>
            <a:endParaRPr lang="en-US" sz="1300" dirty="0"/>
          </a:p>
        </p:txBody>
      </p:sp>
      <p:sp>
        <p:nvSpPr>
          <p:cNvPr id="7" name="Shape 4"/>
          <p:cNvSpPr/>
          <p:nvPr/>
        </p:nvSpPr>
        <p:spPr>
          <a:xfrm>
            <a:off x="4662607" y="3008233"/>
            <a:ext cx="9330571" cy="11430"/>
          </a:xfrm>
          <a:prstGeom prst="roundRect">
            <a:avLst>
              <a:gd name="adj" fmla="val 624596"/>
            </a:avLst>
          </a:prstGeom>
          <a:solidFill>
            <a:srgbClr val="313E80"/>
          </a:solidFill>
          <a:ln/>
        </p:spPr>
      </p:sp>
      <p:pic>
        <p:nvPicPr>
          <p:cNvPr id="8" name="Image 1" descr="preencoded.png"/>
          <p:cNvPicPr>
            <a:picLocks noChangeAspect="1"/>
          </p:cNvPicPr>
          <p:nvPr/>
        </p:nvPicPr>
        <p:blipFill>
          <a:blip r:embed="rId4"/>
          <a:stretch>
            <a:fillRect/>
          </a:stretch>
        </p:blipFill>
        <p:spPr>
          <a:xfrm>
            <a:off x="2624376" y="3038951"/>
            <a:ext cx="2661166" cy="979289"/>
          </a:xfrm>
          <a:prstGeom prst="rect">
            <a:avLst/>
          </a:prstGeom>
        </p:spPr>
      </p:pic>
      <p:sp>
        <p:nvSpPr>
          <p:cNvPr id="9" name="Text 5"/>
          <p:cNvSpPr/>
          <p:nvPr/>
        </p:nvSpPr>
        <p:spPr>
          <a:xfrm>
            <a:off x="3894534" y="3358515"/>
            <a:ext cx="120729" cy="340043"/>
          </a:xfrm>
          <a:prstGeom prst="rect">
            <a:avLst/>
          </a:prstGeom>
          <a:noFill/>
          <a:ln/>
        </p:spPr>
        <p:txBody>
          <a:bodyPr wrap="none" lIns="0" tIns="0" rIns="0" bIns="0" rtlCol="0" anchor="t"/>
          <a:lstStyle/>
          <a:p>
            <a:pPr marL="0" indent="0" algn="ctr">
              <a:lnSpc>
                <a:spcPts val="2650"/>
              </a:lnSpc>
              <a:buNone/>
            </a:pPr>
            <a:r>
              <a:rPr lang="en-US" sz="1650" dirty="0">
                <a:solidFill>
                  <a:srgbClr val="CFD0D8"/>
                </a:solidFill>
                <a:latin typeface="Roboto Medium" pitchFamily="34" charset="0"/>
                <a:ea typeface="Roboto Medium" pitchFamily="34" charset="-122"/>
                <a:cs typeface="Roboto Medium" pitchFamily="34" charset="-120"/>
              </a:rPr>
              <a:t>2</a:t>
            </a:r>
            <a:endParaRPr lang="en-US" sz="1650" dirty="0"/>
          </a:p>
        </p:txBody>
      </p:sp>
      <p:sp>
        <p:nvSpPr>
          <p:cNvPr id="10" name="Text 6"/>
          <p:cNvSpPr/>
          <p:nvPr/>
        </p:nvSpPr>
        <p:spPr>
          <a:xfrm>
            <a:off x="5455444" y="3208853"/>
            <a:ext cx="2124670" cy="265628"/>
          </a:xfrm>
          <a:prstGeom prst="rect">
            <a:avLst/>
          </a:prstGeom>
          <a:noFill/>
          <a:ln/>
        </p:spPr>
        <p:txBody>
          <a:bodyPr wrap="none" lIns="0" tIns="0" rIns="0" bIns="0" rtlCol="0" anchor="t"/>
          <a:lstStyle/>
          <a:p>
            <a:pPr marL="0" indent="0" algn="l">
              <a:lnSpc>
                <a:spcPts val="2050"/>
              </a:lnSpc>
              <a:buNone/>
            </a:pPr>
            <a:r>
              <a:rPr lang="en-US" sz="1650" dirty="0">
                <a:solidFill>
                  <a:srgbClr val="CFD0D8"/>
                </a:solidFill>
                <a:latin typeface="Roboto Medium" pitchFamily="34" charset="0"/>
                <a:ea typeface="Roboto Medium" pitchFamily="34" charset="-122"/>
                <a:cs typeface="Roboto Medium" pitchFamily="34" charset="-120"/>
              </a:rPr>
              <a:t>Complexity</a:t>
            </a:r>
            <a:endParaRPr lang="en-US" sz="1650" dirty="0"/>
          </a:p>
        </p:txBody>
      </p:sp>
      <p:sp>
        <p:nvSpPr>
          <p:cNvPr id="11" name="Text 7"/>
          <p:cNvSpPr/>
          <p:nvPr/>
        </p:nvSpPr>
        <p:spPr>
          <a:xfrm>
            <a:off x="5455444" y="3576399"/>
            <a:ext cx="5252561" cy="271939"/>
          </a:xfrm>
          <a:prstGeom prst="rect">
            <a:avLst/>
          </a:prstGeom>
          <a:noFill/>
          <a:ln/>
        </p:spPr>
        <p:txBody>
          <a:bodyPr wrap="non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Use a mix of uppercase and lowercase letters, numbers, and symbols.</a:t>
            </a:r>
            <a:endParaRPr lang="en-US" sz="1300" dirty="0"/>
          </a:p>
        </p:txBody>
      </p:sp>
      <p:sp>
        <p:nvSpPr>
          <p:cNvPr id="12" name="Shape 8"/>
          <p:cNvSpPr/>
          <p:nvPr/>
        </p:nvSpPr>
        <p:spPr>
          <a:xfrm>
            <a:off x="5327928" y="4029908"/>
            <a:ext cx="8665250" cy="11430"/>
          </a:xfrm>
          <a:prstGeom prst="roundRect">
            <a:avLst>
              <a:gd name="adj" fmla="val 624596"/>
            </a:avLst>
          </a:prstGeom>
          <a:solidFill>
            <a:srgbClr val="313E80"/>
          </a:solidFill>
          <a:ln/>
        </p:spPr>
      </p:sp>
      <p:pic>
        <p:nvPicPr>
          <p:cNvPr id="13" name="Image 2" descr="preencoded.png"/>
          <p:cNvPicPr>
            <a:picLocks noChangeAspect="1"/>
          </p:cNvPicPr>
          <p:nvPr/>
        </p:nvPicPr>
        <p:blipFill>
          <a:blip r:embed="rId5"/>
          <a:stretch>
            <a:fillRect/>
          </a:stretch>
        </p:blipFill>
        <p:spPr>
          <a:xfrm>
            <a:off x="1959054" y="4060627"/>
            <a:ext cx="3991808" cy="979289"/>
          </a:xfrm>
          <a:prstGeom prst="rect">
            <a:avLst/>
          </a:prstGeom>
        </p:spPr>
      </p:pic>
      <p:sp>
        <p:nvSpPr>
          <p:cNvPr id="14" name="Text 9"/>
          <p:cNvSpPr/>
          <p:nvPr/>
        </p:nvSpPr>
        <p:spPr>
          <a:xfrm>
            <a:off x="3894534" y="4380190"/>
            <a:ext cx="120729" cy="340043"/>
          </a:xfrm>
          <a:prstGeom prst="rect">
            <a:avLst/>
          </a:prstGeom>
          <a:noFill/>
          <a:ln/>
        </p:spPr>
        <p:txBody>
          <a:bodyPr wrap="none" lIns="0" tIns="0" rIns="0" bIns="0" rtlCol="0" anchor="t"/>
          <a:lstStyle/>
          <a:p>
            <a:pPr marL="0" indent="0" algn="ctr">
              <a:lnSpc>
                <a:spcPts val="2650"/>
              </a:lnSpc>
              <a:buNone/>
            </a:pPr>
            <a:r>
              <a:rPr lang="en-US" sz="1650" dirty="0">
                <a:solidFill>
                  <a:srgbClr val="CFD0D8"/>
                </a:solidFill>
                <a:latin typeface="Roboto Medium" pitchFamily="34" charset="0"/>
                <a:ea typeface="Roboto Medium" pitchFamily="34" charset="-122"/>
                <a:cs typeface="Roboto Medium" pitchFamily="34" charset="-120"/>
              </a:rPr>
              <a:t>3</a:t>
            </a:r>
            <a:endParaRPr lang="en-US" sz="1650" dirty="0"/>
          </a:p>
        </p:txBody>
      </p:sp>
      <p:sp>
        <p:nvSpPr>
          <p:cNvPr id="15" name="Text 10"/>
          <p:cNvSpPr/>
          <p:nvPr/>
        </p:nvSpPr>
        <p:spPr>
          <a:xfrm>
            <a:off x="6120765" y="4230529"/>
            <a:ext cx="2124670" cy="265628"/>
          </a:xfrm>
          <a:prstGeom prst="rect">
            <a:avLst/>
          </a:prstGeom>
          <a:noFill/>
          <a:ln/>
        </p:spPr>
        <p:txBody>
          <a:bodyPr wrap="none" lIns="0" tIns="0" rIns="0" bIns="0" rtlCol="0" anchor="t"/>
          <a:lstStyle/>
          <a:p>
            <a:pPr marL="0" indent="0" algn="l">
              <a:lnSpc>
                <a:spcPts val="2050"/>
              </a:lnSpc>
              <a:buNone/>
            </a:pPr>
            <a:r>
              <a:rPr lang="en-US" sz="1650" dirty="0">
                <a:solidFill>
                  <a:srgbClr val="CFD0D8"/>
                </a:solidFill>
                <a:latin typeface="Roboto Medium" pitchFamily="34" charset="0"/>
                <a:ea typeface="Roboto Medium" pitchFamily="34" charset="-122"/>
                <a:cs typeface="Roboto Medium" pitchFamily="34" charset="-120"/>
              </a:rPr>
              <a:t>Uniqueness</a:t>
            </a:r>
            <a:endParaRPr lang="en-US" sz="1650" dirty="0"/>
          </a:p>
        </p:txBody>
      </p:sp>
      <p:sp>
        <p:nvSpPr>
          <p:cNvPr id="16" name="Text 11"/>
          <p:cNvSpPr/>
          <p:nvPr/>
        </p:nvSpPr>
        <p:spPr>
          <a:xfrm>
            <a:off x="6120765" y="4598075"/>
            <a:ext cx="3405307" cy="271939"/>
          </a:xfrm>
          <a:prstGeom prst="rect">
            <a:avLst/>
          </a:prstGeom>
          <a:noFill/>
          <a:ln/>
        </p:spPr>
        <p:txBody>
          <a:bodyPr wrap="non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Create different passwords for each account.</a:t>
            </a:r>
            <a:endParaRPr lang="en-US" sz="1300" dirty="0"/>
          </a:p>
        </p:txBody>
      </p:sp>
      <p:sp>
        <p:nvSpPr>
          <p:cNvPr id="17" name="Shape 12"/>
          <p:cNvSpPr/>
          <p:nvPr/>
        </p:nvSpPr>
        <p:spPr>
          <a:xfrm>
            <a:off x="5993249" y="5051584"/>
            <a:ext cx="7999928" cy="11430"/>
          </a:xfrm>
          <a:prstGeom prst="roundRect">
            <a:avLst>
              <a:gd name="adj" fmla="val 624596"/>
            </a:avLst>
          </a:prstGeom>
          <a:solidFill>
            <a:srgbClr val="313E80"/>
          </a:solidFill>
          <a:ln/>
        </p:spPr>
      </p:sp>
      <p:pic>
        <p:nvPicPr>
          <p:cNvPr id="18" name="Image 3" descr="preencoded.png"/>
          <p:cNvPicPr>
            <a:picLocks noChangeAspect="1"/>
          </p:cNvPicPr>
          <p:nvPr/>
        </p:nvPicPr>
        <p:blipFill>
          <a:blip r:embed="rId6"/>
          <a:stretch>
            <a:fillRect/>
          </a:stretch>
        </p:blipFill>
        <p:spPr>
          <a:xfrm>
            <a:off x="1293733" y="5082302"/>
            <a:ext cx="5322451" cy="979289"/>
          </a:xfrm>
          <a:prstGeom prst="rect">
            <a:avLst/>
          </a:prstGeom>
        </p:spPr>
      </p:pic>
      <p:sp>
        <p:nvSpPr>
          <p:cNvPr id="19" name="Text 13"/>
          <p:cNvSpPr/>
          <p:nvPr/>
        </p:nvSpPr>
        <p:spPr>
          <a:xfrm>
            <a:off x="3894534" y="5401866"/>
            <a:ext cx="120729" cy="340043"/>
          </a:xfrm>
          <a:prstGeom prst="rect">
            <a:avLst/>
          </a:prstGeom>
          <a:noFill/>
          <a:ln/>
        </p:spPr>
        <p:txBody>
          <a:bodyPr wrap="none" lIns="0" tIns="0" rIns="0" bIns="0" rtlCol="0" anchor="t"/>
          <a:lstStyle/>
          <a:p>
            <a:pPr marL="0" indent="0" algn="ctr">
              <a:lnSpc>
                <a:spcPts val="2650"/>
              </a:lnSpc>
              <a:buNone/>
            </a:pPr>
            <a:r>
              <a:rPr lang="en-US" sz="1650" dirty="0">
                <a:solidFill>
                  <a:srgbClr val="CFD0D8"/>
                </a:solidFill>
                <a:latin typeface="Roboto Medium" pitchFamily="34" charset="0"/>
                <a:ea typeface="Roboto Medium" pitchFamily="34" charset="-122"/>
                <a:cs typeface="Roboto Medium" pitchFamily="34" charset="-120"/>
              </a:rPr>
              <a:t>4</a:t>
            </a:r>
            <a:endParaRPr lang="en-US" sz="1650" dirty="0"/>
          </a:p>
        </p:txBody>
      </p:sp>
      <p:sp>
        <p:nvSpPr>
          <p:cNvPr id="20" name="Text 14"/>
          <p:cNvSpPr/>
          <p:nvPr/>
        </p:nvSpPr>
        <p:spPr>
          <a:xfrm>
            <a:off x="6786086" y="5252204"/>
            <a:ext cx="2124670" cy="265628"/>
          </a:xfrm>
          <a:prstGeom prst="rect">
            <a:avLst/>
          </a:prstGeom>
          <a:noFill/>
          <a:ln/>
        </p:spPr>
        <p:txBody>
          <a:bodyPr wrap="none" lIns="0" tIns="0" rIns="0" bIns="0" rtlCol="0" anchor="t"/>
          <a:lstStyle/>
          <a:p>
            <a:pPr marL="0" indent="0" algn="l">
              <a:lnSpc>
                <a:spcPts val="2050"/>
              </a:lnSpc>
              <a:buNone/>
            </a:pPr>
            <a:r>
              <a:rPr lang="en-US" sz="1650" dirty="0">
                <a:solidFill>
                  <a:srgbClr val="CFD0D8"/>
                </a:solidFill>
                <a:latin typeface="Roboto Medium" pitchFamily="34" charset="0"/>
                <a:ea typeface="Roboto Medium" pitchFamily="34" charset="-122"/>
                <a:cs typeface="Roboto Medium" pitchFamily="34" charset="-120"/>
              </a:rPr>
              <a:t>MFA</a:t>
            </a:r>
            <a:endParaRPr lang="en-US" sz="1650" dirty="0"/>
          </a:p>
        </p:txBody>
      </p:sp>
      <p:sp>
        <p:nvSpPr>
          <p:cNvPr id="21" name="Text 15"/>
          <p:cNvSpPr/>
          <p:nvPr/>
        </p:nvSpPr>
        <p:spPr>
          <a:xfrm>
            <a:off x="6786086" y="5619750"/>
            <a:ext cx="4814888" cy="271939"/>
          </a:xfrm>
          <a:prstGeom prst="rect">
            <a:avLst/>
          </a:prstGeom>
          <a:noFill/>
          <a:ln/>
        </p:spPr>
        <p:txBody>
          <a:bodyPr wrap="non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Enable two-factor authentication for an extra layer of protection.</a:t>
            </a:r>
            <a:endParaRPr lang="en-US" sz="1300" dirty="0"/>
          </a:p>
        </p:txBody>
      </p:sp>
      <p:sp>
        <p:nvSpPr>
          <p:cNvPr id="22" name="Shape 16"/>
          <p:cNvSpPr/>
          <p:nvPr/>
        </p:nvSpPr>
        <p:spPr>
          <a:xfrm>
            <a:off x="6658570" y="6073259"/>
            <a:ext cx="7334607" cy="11430"/>
          </a:xfrm>
          <a:prstGeom prst="roundRect">
            <a:avLst>
              <a:gd name="adj" fmla="val 624596"/>
            </a:avLst>
          </a:prstGeom>
          <a:solidFill>
            <a:srgbClr val="313E80"/>
          </a:solidFill>
          <a:ln/>
        </p:spPr>
      </p:sp>
      <p:pic>
        <p:nvPicPr>
          <p:cNvPr id="23" name="Image 4" descr="preencoded.png"/>
          <p:cNvPicPr>
            <a:picLocks noChangeAspect="1"/>
          </p:cNvPicPr>
          <p:nvPr/>
        </p:nvPicPr>
        <p:blipFill>
          <a:blip r:embed="rId7"/>
          <a:stretch>
            <a:fillRect/>
          </a:stretch>
        </p:blipFill>
        <p:spPr>
          <a:xfrm>
            <a:off x="628412" y="6103977"/>
            <a:ext cx="6653093" cy="979289"/>
          </a:xfrm>
          <a:prstGeom prst="rect">
            <a:avLst/>
          </a:prstGeom>
        </p:spPr>
      </p:pic>
      <p:sp>
        <p:nvSpPr>
          <p:cNvPr id="24" name="Text 17"/>
          <p:cNvSpPr/>
          <p:nvPr/>
        </p:nvSpPr>
        <p:spPr>
          <a:xfrm>
            <a:off x="3894534" y="6423541"/>
            <a:ext cx="120729" cy="340043"/>
          </a:xfrm>
          <a:prstGeom prst="rect">
            <a:avLst/>
          </a:prstGeom>
          <a:noFill/>
          <a:ln/>
        </p:spPr>
        <p:txBody>
          <a:bodyPr wrap="none" lIns="0" tIns="0" rIns="0" bIns="0" rtlCol="0" anchor="t"/>
          <a:lstStyle/>
          <a:p>
            <a:pPr marL="0" indent="0" algn="ctr">
              <a:lnSpc>
                <a:spcPts val="2650"/>
              </a:lnSpc>
              <a:buNone/>
            </a:pPr>
            <a:r>
              <a:rPr lang="en-US" sz="1650" dirty="0">
                <a:solidFill>
                  <a:srgbClr val="CFD0D8"/>
                </a:solidFill>
                <a:latin typeface="Roboto Medium" pitchFamily="34" charset="0"/>
                <a:ea typeface="Roboto Medium" pitchFamily="34" charset="-122"/>
                <a:cs typeface="Roboto Medium" pitchFamily="34" charset="-120"/>
              </a:rPr>
              <a:t>5</a:t>
            </a:r>
            <a:endParaRPr lang="en-US" sz="1650" dirty="0"/>
          </a:p>
        </p:txBody>
      </p:sp>
      <p:sp>
        <p:nvSpPr>
          <p:cNvPr id="25" name="Text 18"/>
          <p:cNvSpPr/>
          <p:nvPr/>
        </p:nvSpPr>
        <p:spPr>
          <a:xfrm>
            <a:off x="7451408" y="6273879"/>
            <a:ext cx="2124670" cy="265628"/>
          </a:xfrm>
          <a:prstGeom prst="rect">
            <a:avLst/>
          </a:prstGeom>
          <a:noFill/>
          <a:ln/>
        </p:spPr>
        <p:txBody>
          <a:bodyPr wrap="none" lIns="0" tIns="0" rIns="0" bIns="0" rtlCol="0" anchor="t"/>
          <a:lstStyle/>
          <a:p>
            <a:pPr marL="0" indent="0" algn="l">
              <a:lnSpc>
                <a:spcPts val="2050"/>
              </a:lnSpc>
              <a:buNone/>
            </a:pPr>
            <a:r>
              <a:rPr lang="en-US" sz="1650" dirty="0">
                <a:solidFill>
                  <a:srgbClr val="CFD0D8"/>
                </a:solidFill>
                <a:latin typeface="Roboto Medium" pitchFamily="34" charset="0"/>
                <a:ea typeface="Roboto Medium" pitchFamily="34" charset="-122"/>
                <a:cs typeface="Roboto Medium" pitchFamily="34" charset="-120"/>
              </a:rPr>
              <a:t>Password Manager</a:t>
            </a:r>
            <a:endParaRPr lang="en-US" sz="1650" dirty="0"/>
          </a:p>
        </p:txBody>
      </p:sp>
      <p:sp>
        <p:nvSpPr>
          <p:cNvPr id="26" name="Text 19"/>
          <p:cNvSpPr/>
          <p:nvPr/>
        </p:nvSpPr>
        <p:spPr>
          <a:xfrm>
            <a:off x="7451408" y="6641425"/>
            <a:ext cx="6010156" cy="271939"/>
          </a:xfrm>
          <a:prstGeom prst="rect">
            <a:avLst/>
          </a:prstGeom>
          <a:noFill/>
          <a:ln/>
        </p:spPr>
        <p:txBody>
          <a:bodyPr wrap="non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Use a secure password manager to store and manage your passwords securely.</a:t>
            </a:r>
            <a:endParaRPr lang="en-US"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0689" y="589836"/>
            <a:ext cx="5603081" cy="670322"/>
          </a:xfrm>
          <a:prstGeom prst="rect">
            <a:avLst/>
          </a:prstGeom>
          <a:noFill/>
          <a:ln/>
        </p:spPr>
        <p:txBody>
          <a:bodyPr wrap="none" lIns="0" tIns="0" rIns="0" bIns="0" rtlCol="0" anchor="t"/>
          <a:lstStyle/>
          <a:p>
            <a:pPr marL="0" indent="0">
              <a:lnSpc>
                <a:spcPts val="5250"/>
              </a:lnSpc>
              <a:buNone/>
            </a:pPr>
            <a:r>
              <a:rPr lang="en-US" sz="4200" dirty="0">
                <a:solidFill>
                  <a:srgbClr val="FFFFFF"/>
                </a:solidFill>
                <a:latin typeface="Roboto Medium" pitchFamily="34" charset="0"/>
                <a:ea typeface="Roboto Medium" pitchFamily="34" charset="-122"/>
                <a:cs typeface="Roboto Medium" pitchFamily="34" charset="-120"/>
              </a:rPr>
              <a:t>Secure Communication</a:t>
            </a:r>
            <a:endParaRPr lang="en-US" sz="4200" dirty="0"/>
          </a:p>
        </p:txBody>
      </p:sp>
      <p:sp>
        <p:nvSpPr>
          <p:cNvPr id="3" name="Shape 1"/>
          <p:cNvSpPr/>
          <p:nvPr/>
        </p:nvSpPr>
        <p:spPr>
          <a:xfrm>
            <a:off x="750689" y="1689140"/>
            <a:ext cx="1641038" cy="1235988"/>
          </a:xfrm>
          <a:prstGeom prst="roundRect">
            <a:avLst>
              <a:gd name="adj" fmla="val 7289"/>
            </a:avLst>
          </a:prstGeom>
          <a:solidFill>
            <a:srgbClr val="182567"/>
          </a:solidFill>
          <a:ln w="7620">
            <a:solidFill>
              <a:srgbClr val="313E80"/>
            </a:solidFill>
            <a:prstDash val="solid"/>
          </a:ln>
        </p:spPr>
      </p:sp>
      <p:sp>
        <p:nvSpPr>
          <p:cNvPr id="4" name="Text 2"/>
          <p:cNvSpPr/>
          <p:nvPr/>
        </p:nvSpPr>
        <p:spPr>
          <a:xfrm>
            <a:off x="972741" y="2092643"/>
            <a:ext cx="152400" cy="428982"/>
          </a:xfrm>
          <a:prstGeom prst="rect">
            <a:avLst/>
          </a:prstGeom>
          <a:noFill/>
          <a:ln/>
        </p:spPr>
        <p:txBody>
          <a:bodyPr wrap="none" lIns="0" tIns="0" rIns="0" bIns="0" rtlCol="0" anchor="t"/>
          <a:lstStyle/>
          <a:p>
            <a:pPr marL="0" indent="0" algn="ctr">
              <a:lnSpc>
                <a:spcPts val="3350"/>
              </a:lnSpc>
              <a:buNone/>
            </a:pPr>
            <a:r>
              <a:rPr lang="en-US" sz="2100" dirty="0">
                <a:solidFill>
                  <a:srgbClr val="CFD0D8"/>
                </a:solidFill>
                <a:latin typeface="Roboto Medium" pitchFamily="34" charset="0"/>
                <a:ea typeface="Roboto Medium" pitchFamily="34" charset="-122"/>
                <a:cs typeface="Roboto Medium" pitchFamily="34" charset="-120"/>
              </a:rPr>
              <a:t>1</a:t>
            </a:r>
            <a:endParaRPr lang="en-US" sz="2100" dirty="0"/>
          </a:p>
        </p:txBody>
      </p:sp>
      <p:sp>
        <p:nvSpPr>
          <p:cNvPr id="5" name="Text 3"/>
          <p:cNvSpPr/>
          <p:nvPr/>
        </p:nvSpPr>
        <p:spPr>
          <a:xfrm>
            <a:off x="2606159" y="1903571"/>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HTTPS</a:t>
            </a:r>
            <a:endParaRPr lang="en-US" sz="2100" dirty="0"/>
          </a:p>
        </p:txBody>
      </p:sp>
      <p:sp>
        <p:nvSpPr>
          <p:cNvPr id="6" name="Text 4"/>
          <p:cNvSpPr/>
          <p:nvPr/>
        </p:nvSpPr>
        <p:spPr>
          <a:xfrm>
            <a:off x="2606159" y="2367439"/>
            <a:ext cx="9281279" cy="343257"/>
          </a:xfrm>
          <a:prstGeom prst="rect">
            <a:avLst/>
          </a:prstGeom>
          <a:noFill/>
          <a:ln/>
        </p:spPr>
        <p:txBody>
          <a:bodyPr wrap="non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Ensure the website you are visiting is using HTTPS, indicated by a padlock icon in the address bar.</a:t>
            </a:r>
            <a:endParaRPr lang="en-US" sz="1650" dirty="0"/>
          </a:p>
        </p:txBody>
      </p:sp>
      <p:sp>
        <p:nvSpPr>
          <p:cNvPr id="7" name="Shape 5"/>
          <p:cNvSpPr/>
          <p:nvPr/>
        </p:nvSpPr>
        <p:spPr>
          <a:xfrm>
            <a:off x="2498884" y="2909888"/>
            <a:ext cx="11273671" cy="15240"/>
          </a:xfrm>
          <a:prstGeom prst="roundRect">
            <a:avLst>
              <a:gd name="adj" fmla="val 591178"/>
            </a:avLst>
          </a:prstGeom>
          <a:solidFill>
            <a:srgbClr val="313E80"/>
          </a:solidFill>
          <a:ln/>
        </p:spPr>
      </p:sp>
      <p:sp>
        <p:nvSpPr>
          <p:cNvPr id="8" name="Shape 6"/>
          <p:cNvSpPr/>
          <p:nvPr/>
        </p:nvSpPr>
        <p:spPr>
          <a:xfrm>
            <a:off x="750689" y="3032284"/>
            <a:ext cx="3282196" cy="1579245"/>
          </a:xfrm>
          <a:prstGeom prst="roundRect">
            <a:avLst>
              <a:gd name="adj" fmla="val 5705"/>
            </a:avLst>
          </a:prstGeom>
          <a:solidFill>
            <a:srgbClr val="182567"/>
          </a:solidFill>
          <a:ln w="7620">
            <a:solidFill>
              <a:srgbClr val="313E80"/>
            </a:solidFill>
            <a:prstDash val="solid"/>
          </a:ln>
        </p:spPr>
      </p:sp>
      <p:sp>
        <p:nvSpPr>
          <p:cNvPr id="9" name="Text 7"/>
          <p:cNvSpPr/>
          <p:nvPr/>
        </p:nvSpPr>
        <p:spPr>
          <a:xfrm>
            <a:off x="972741" y="3607356"/>
            <a:ext cx="152400" cy="428982"/>
          </a:xfrm>
          <a:prstGeom prst="rect">
            <a:avLst/>
          </a:prstGeom>
          <a:noFill/>
          <a:ln/>
        </p:spPr>
        <p:txBody>
          <a:bodyPr wrap="none" lIns="0" tIns="0" rIns="0" bIns="0" rtlCol="0" anchor="t"/>
          <a:lstStyle/>
          <a:p>
            <a:pPr marL="0" indent="0" algn="ctr">
              <a:lnSpc>
                <a:spcPts val="3350"/>
              </a:lnSpc>
              <a:buNone/>
            </a:pPr>
            <a:r>
              <a:rPr lang="en-US" sz="2100" dirty="0">
                <a:solidFill>
                  <a:srgbClr val="CFD0D8"/>
                </a:solidFill>
                <a:latin typeface="Roboto Medium" pitchFamily="34" charset="0"/>
                <a:ea typeface="Roboto Medium" pitchFamily="34" charset="-122"/>
                <a:cs typeface="Roboto Medium" pitchFamily="34" charset="-120"/>
              </a:rPr>
              <a:t>2</a:t>
            </a:r>
            <a:endParaRPr lang="en-US" sz="2100" dirty="0"/>
          </a:p>
        </p:txBody>
      </p:sp>
      <p:sp>
        <p:nvSpPr>
          <p:cNvPr id="10" name="Text 8"/>
          <p:cNvSpPr/>
          <p:nvPr/>
        </p:nvSpPr>
        <p:spPr>
          <a:xfrm>
            <a:off x="4247317" y="3246715"/>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VPN</a:t>
            </a:r>
            <a:endParaRPr lang="en-US" sz="2100" dirty="0"/>
          </a:p>
        </p:txBody>
      </p:sp>
      <p:sp>
        <p:nvSpPr>
          <p:cNvPr id="11" name="Text 9"/>
          <p:cNvSpPr/>
          <p:nvPr/>
        </p:nvSpPr>
        <p:spPr>
          <a:xfrm>
            <a:off x="4247317" y="3710583"/>
            <a:ext cx="9417963" cy="686514"/>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A VPN encrypts your internet traffic and routes it through a secure server, protecting your privacy and security when using public Wi-Fi.</a:t>
            </a:r>
            <a:endParaRPr lang="en-US" sz="1650" dirty="0"/>
          </a:p>
        </p:txBody>
      </p:sp>
      <p:sp>
        <p:nvSpPr>
          <p:cNvPr id="12" name="Shape 10"/>
          <p:cNvSpPr/>
          <p:nvPr/>
        </p:nvSpPr>
        <p:spPr>
          <a:xfrm>
            <a:off x="4140041" y="4596289"/>
            <a:ext cx="9632513" cy="15240"/>
          </a:xfrm>
          <a:prstGeom prst="roundRect">
            <a:avLst>
              <a:gd name="adj" fmla="val 591178"/>
            </a:avLst>
          </a:prstGeom>
          <a:solidFill>
            <a:srgbClr val="313E80"/>
          </a:solidFill>
          <a:ln/>
        </p:spPr>
      </p:sp>
      <p:sp>
        <p:nvSpPr>
          <p:cNvPr id="13" name="Shape 11"/>
          <p:cNvSpPr/>
          <p:nvPr/>
        </p:nvSpPr>
        <p:spPr>
          <a:xfrm>
            <a:off x="750689" y="4718685"/>
            <a:ext cx="4923353" cy="1235988"/>
          </a:xfrm>
          <a:prstGeom prst="roundRect">
            <a:avLst>
              <a:gd name="adj" fmla="val 7289"/>
            </a:avLst>
          </a:prstGeom>
          <a:solidFill>
            <a:srgbClr val="182567"/>
          </a:solidFill>
          <a:ln w="7620">
            <a:solidFill>
              <a:srgbClr val="313E80"/>
            </a:solidFill>
            <a:prstDash val="solid"/>
          </a:ln>
        </p:spPr>
      </p:sp>
      <p:sp>
        <p:nvSpPr>
          <p:cNvPr id="14" name="Text 12"/>
          <p:cNvSpPr/>
          <p:nvPr/>
        </p:nvSpPr>
        <p:spPr>
          <a:xfrm>
            <a:off x="972741" y="5122188"/>
            <a:ext cx="152400" cy="428982"/>
          </a:xfrm>
          <a:prstGeom prst="rect">
            <a:avLst/>
          </a:prstGeom>
          <a:noFill/>
          <a:ln/>
        </p:spPr>
        <p:txBody>
          <a:bodyPr wrap="none" lIns="0" tIns="0" rIns="0" bIns="0" rtlCol="0" anchor="t"/>
          <a:lstStyle/>
          <a:p>
            <a:pPr marL="0" indent="0" algn="ctr">
              <a:lnSpc>
                <a:spcPts val="3350"/>
              </a:lnSpc>
              <a:buNone/>
            </a:pPr>
            <a:r>
              <a:rPr lang="en-US" sz="2100" dirty="0">
                <a:solidFill>
                  <a:srgbClr val="CFD0D8"/>
                </a:solidFill>
                <a:latin typeface="Roboto Medium" pitchFamily="34" charset="0"/>
                <a:ea typeface="Roboto Medium" pitchFamily="34" charset="-122"/>
                <a:cs typeface="Roboto Medium" pitchFamily="34" charset="-120"/>
              </a:rPr>
              <a:t>3</a:t>
            </a:r>
            <a:endParaRPr lang="en-US" sz="2100" dirty="0"/>
          </a:p>
        </p:txBody>
      </p:sp>
      <p:sp>
        <p:nvSpPr>
          <p:cNvPr id="15" name="Text 13"/>
          <p:cNvSpPr/>
          <p:nvPr/>
        </p:nvSpPr>
        <p:spPr>
          <a:xfrm>
            <a:off x="5888474" y="4933117"/>
            <a:ext cx="2898100" cy="335161"/>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Secure Messaging Apps</a:t>
            </a:r>
            <a:endParaRPr lang="en-US" sz="2100" dirty="0"/>
          </a:p>
        </p:txBody>
      </p:sp>
      <p:sp>
        <p:nvSpPr>
          <p:cNvPr id="16" name="Text 14"/>
          <p:cNvSpPr/>
          <p:nvPr/>
        </p:nvSpPr>
        <p:spPr>
          <a:xfrm>
            <a:off x="5888474" y="5396984"/>
            <a:ext cx="6532483" cy="343257"/>
          </a:xfrm>
          <a:prstGeom prst="rect">
            <a:avLst/>
          </a:prstGeom>
          <a:noFill/>
          <a:ln/>
        </p:spPr>
        <p:txBody>
          <a:bodyPr wrap="non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Use end-to-end encrypted messaging apps for private conversations.</a:t>
            </a:r>
            <a:endParaRPr lang="en-US" sz="1650" dirty="0"/>
          </a:p>
        </p:txBody>
      </p:sp>
      <p:sp>
        <p:nvSpPr>
          <p:cNvPr id="17" name="Shape 15"/>
          <p:cNvSpPr/>
          <p:nvPr/>
        </p:nvSpPr>
        <p:spPr>
          <a:xfrm>
            <a:off x="5781199" y="5939433"/>
            <a:ext cx="7991356" cy="15240"/>
          </a:xfrm>
          <a:prstGeom prst="roundRect">
            <a:avLst>
              <a:gd name="adj" fmla="val 591178"/>
            </a:avLst>
          </a:prstGeom>
          <a:solidFill>
            <a:srgbClr val="313E80"/>
          </a:solidFill>
          <a:ln/>
        </p:spPr>
      </p:sp>
      <p:sp>
        <p:nvSpPr>
          <p:cNvPr id="18" name="Shape 16"/>
          <p:cNvSpPr/>
          <p:nvPr/>
        </p:nvSpPr>
        <p:spPr>
          <a:xfrm>
            <a:off x="750689" y="6061829"/>
            <a:ext cx="6564511" cy="1579245"/>
          </a:xfrm>
          <a:prstGeom prst="roundRect">
            <a:avLst>
              <a:gd name="adj" fmla="val 5705"/>
            </a:avLst>
          </a:prstGeom>
          <a:solidFill>
            <a:srgbClr val="182567"/>
          </a:solidFill>
          <a:ln w="7620">
            <a:solidFill>
              <a:srgbClr val="313E80"/>
            </a:solidFill>
            <a:prstDash val="solid"/>
          </a:ln>
        </p:spPr>
      </p:sp>
      <p:sp>
        <p:nvSpPr>
          <p:cNvPr id="19" name="Text 17"/>
          <p:cNvSpPr/>
          <p:nvPr/>
        </p:nvSpPr>
        <p:spPr>
          <a:xfrm>
            <a:off x="972741" y="6636901"/>
            <a:ext cx="152400" cy="428982"/>
          </a:xfrm>
          <a:prstGeom prst="rect">
            <a:avLst/>
          </a:prstGeom>
          <a:noFill/>
          <a:ln/>
        </p:spPr>
        <p:txBody>
          <a:bodyPr wrap="none" lIns="0" tIns="0" rIns="0" bIns="0" rtlCol="0" anchor="t"/>
          <a:lstStyle/>
          <a:p>
            <a:pPr marL="0" indent="0" algn="ctr">
              <a:lnSpc>
                <a:spcPts val="3350"/>
              </a:lnSpc>
              <a:buNone/>
            </a:pPr>
            <a:r>
              <a:rPr lang="en-US" sz="2100" dirty="0">
                <a:solidFill>
                  <a:srgbClr val="CFD0D8"/>
                </a:solidFill>
                <a:latin typeface="Roboto Medium" pitchFamily="34" charset="0"/>
                <a:ea typeface="Roboto Medium" pitchFamily="34" charset="-122"/>
                <a:cs typeface="Roboto Medium" pitchFamily="34" charset="-120"/>
              </a:rPr>
              <a:t>4</a:t>
            </a:r>
            <a:endParaRPr lang="en-US" sz="2100" dirty="0"/>
          </a:p>
        </p:txBody>
      </p:sp>
      <p:sp>
        <p:nvSpPr>
          <p:cNvPr id="20" name="Text 18"/>
          <p:cNvSpPr/>
          <p:nvPr/>
        </p:nvSpPr>
        <p:spPr>
          <a:xfrm>
            <a:off x="7529632" y="6276261"/>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Email Encryption</a:t>
            </a:r>
            <a:endParaRPr lang="en-US" sz="2100" dirty="0"/>
          </a:p>
        </p:txBody>
      </p:sp>
      <p:sp>
        <p:nvSpPr>
          <p:cNvPr id="21" name="Text 19"/>
          <p:cNvSpPr/>
          <p:nvPr/>
        </p:nvSpPr>
        <p:spPr>
          <a:xfrm>
            <a:off x="7529632" y="6740128"/>
            <a:ext cx="6135648" cy="686514"/>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Consider using email encryption tools to protect sensitive information sent through email.</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69150"/>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Introduction to Cybersecurity: A Vital Skill for Everyone</a:t>
            </a:r>
            <a:endParaRPr lang="en-US" sz="4400" dirty="0"/>
          </a:p>
        </p:txBody>
      </p:sp>
      <p:sp>
        <p:nvSpPr>
          <p:cNvPr id="4" name="Text 1"/>
          <p:cNvSpPr/>
          <p:nvPr/>
        </p:nvSpPr>
        <p:spPr>
          <a:xfrm>
            <a:off x="837724" y="4240173"/>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In today's digital world, cybersecurity is no longer just for tech experts. This presentation will provide an introduction to cybersecurity, covering the importance, the threat landscape, and strategies for protecting ourselves.</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8682"/>
            <a:ext cx="7438549"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Data Protection and Handling</a:t>
            </a:r>
            <a:endParaRPr lang="en-US" sz="4450" dirty="0"/>
          </a:p>
        </p:txBody>
      </p:sp>
      <p:sp>
        <p:nvSpPr>
          <p:cNvPr id="4" name="Text 1"/>
          <p:cNvSpPr/>
          <p:nvPr/>
        </p:nvSpPr>
        <p:spPr>
          <a:xfrm>
            <a:off x="6280190" y="2050971"/>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CFD0D8"/>
                </a:solidFill>
                <a:latin typeface="Roboto Medium" pitchFamily="34" charset="0"/>
                <a:ea typeface="Roboto Medium" pitchFamily="34" charset="-122"/>
                <a:cs typeface="Roboto Medium" pitchFamily="34" charset="-120"/>
              </a:rPr>
              <a:t>1</a:t>
            </a:r>
            <a:endParaRPr lang="en-US" sz="5850" dirty="0"/>
          </a:p>
        </p:txBody>
      </p:sp>
      <p:sp>
        <p:nvSpPr>
          <p:cNvPr id="5" name="Text 2"/>
          <p:cNvSpPr/>
          <p:nvPr/>
        </p:nvSpPr>
        <p:spPr>
          <a:xfrm>
            <a:off x="6666548" y="3082766"/>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D0D8"/>
                </a:solidFill>
                <a:latin typeface="Roboto Medium" pitchFamily="34" charset="0"/>
                <a:ea typeface="Roboto Medium" pitchFamily="34" charset="-122"/>
                <a:cs typeface="Roboto Medium" pitchFamily="34" charset="-120"/>
              </a:rPr>
              <a:t>Identify</a:t>
            </a:r>
            <a:endParaRPr lang="en-US" sz="2200" dirty="0"/>
          </a:p>
        </p:txBody>
      </p:sp>
      <p:sp>
        <p:nvSpPr>
          <p:cNvPr id="6" name="Text 3"/>
          <p:cNvSpPr/>
          <p:nvPr/>
        </p:nvSpPr>
        <p:spPr>
          <a:xfrm>
            <a:off x="6280190" y="3573185"/>
            <a:ext cx="3608070" cy="725805"/>
          </a:xfrm>
          <a:prstGeom prst="rect">
            <a:avLst/>
          </a:prstGeom>
          <a:noFill/>
          <a:ln/>
        </p:spPr>
        <p:txBody>
          <a:bodyPr wrap="square" lIns="0" tIns="0" rIns="0" bIns="0" rtlCol="0" anchor="t"/>
          <a:lstStyle/>
          <a:p>
            <a:pPr marL="0" indent="0" algn="ctr">
              <a:lnSpc>
                <a:spcPts val="2850"/>
              </a:lnSpc>
              <a:buNone/>
            </a:pPr>
            <a:r>
              <a:rPr lang="en-US" sz="1750" dirty="0">
                <a:solidFill>
                  <a:srgbClr val="CFD0D8"/>
                </a:solidFill>
                <a:latin typeface="Roboto" pitchFamily="34" charset="0"/>
                <a:ea typeface="Roboto" pitchFamily="34" charset="-122"/>
                <a:cs typeface="Roboto" pitchFamily="34" charset="-120"/>
              </a:rPr>
              <a:t>Classify data based on sensitivity levels.</a:t>
            </a:r>
            <a:endParaRPr lang="en-US" sz="1750" dirty="0"/>
          </a:p>
        </p:txBody>
      </p:sp>
      <p:sp>
        <p:nvSpPr>
          <p:cNvPr id="7" name="Text 4"/>
          <p:cNvSpPr/>
          <p:nvPr/>
        </p:nvSpPr>
        <p:spPr>
          <a:xfrm>
            <a:off x="10228421" y="2050971"/>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CFD0D8"/>
                </a:solidFill>
                <a:latin typeface="Roboto Medium" pitchFamily="34" charset="0"/>
                <a:ea typeface="Roboto Medium" pitchFamily="34" charset="-122"/>
                <a:cs typeface="Roboto Medium" pitchFamily="34" charset="-120"/>
              </a:rPr>
              <a:t>2</a:t>
            </a:r>
            <a:endParaRPr lang="en-US" sz="5850" dirty="0"/>
          </a:p>
        </p:txBody>
      </p:sp>
      <p:sp>
        <p:nvSpPr>
          <p:cNvPr id="8" name="Text 5"/>
          <p:cNvSpPr/>
          <p:nvPr/>
        </p:nvSpPr>
        <p:spPr>
          <a:xfrm>
            <a:off x="10614898" y="3082766"/>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D0D8"/>
                </a:solidFill>
                <a:latin typeface="Roboto Medium" pitchFamily="34" charset="0"/>
                <a:ea typeface="Roboto Medium" pitchFamily="34" charset="-122"/>
                <a:cs typeface="Roboto Medium" pitchFamily="34" charset="-120"/>
              </a:rPr>
              <a:t>Protect</a:t>
            </a:r>
            <a:endParaRPr lang="en-US" sz="2200" dirty="0"/>
          </a:p>
        </p:txBody>
      </p:sp>
      <p:sp>
        <p:nvSpPr>
          <p:cNvPr id="9" name="Text 6"/>
          <p:cNvSpPr/>
          <p:nvPr/>
        </p:nvSpPr>
        <p:spPr>
          <a:xfrm>
            <a:off x="10228421" y="3573185"/>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CFD0D8"/>
                </a:solidFill>
                <a:latin typeface="Roboto" pitchFamily="34" charset="0"/>
                <a:ea typeface="Roboto" pitchFamily="34" charset="-122"/>
                <a:cs typeface="Roboto" pitchFamily="34" charset="-120"/>
              </a:rPr>
              <a:t>Implement security measures like access controls and encryption.</a:t>
            </a:r>
            <a:endParaRPr lang="en-US" sz="1750" dirty="0"/>
          </a:p>
        </p:txBody>
      </p:sp>
      <p:sp>
        <p:nvSpPr>
          <p:cNvPr id="10" name="Text 7"/>
          <p:cNvSpPr/>
          <p:nvPr/>
        </p:nvSpPr>
        <p:spPr>
          <a:xfrm>
            <a:off x="6280190" y="5092779"/>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CFD0D8"/>
                </a:solidFill>
                <a:latin typeface="Roboto Medium" pitchFamily="34" charset="0"/>
                <a:ea typeface="Roboto Medium" pitchFamily="34" charset="-122"/>
                <a:cs typeface="Roboto Medium" pitchFamily="34" charset="-120"/>
              </a:rPr>
              <a:t>3</a:t>
            </a:r>
            <a:endParaRPr lang="en-US" sz="5850" dirty="0"/>
          </a:p>
        </p:txBody>
      </p:sp>
      <p:sp>
        <p:nvSpPr>
          <p:cNvPr id="11" name="Text 8"/>
          <p:cNvSpPr/>
          <p:nvPr/>
        </p:nvSpPr>
        <p:spPr>
          <a:xfrm>
            <a:off x="6666548" y="61245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D0D8"/>
                </a:solidFill>
                <a:latin typeface="Roboto Medium" pitchFamily="34" charset="0"/>
                <a:ea typeface="Roboto Medium" pitchFamily="34" charset="-122"/>
                <a:cs typeface="Roboto Medium" pitchFamily="34" charset="-120"/>
              </a:rPr>
              <a:t>Monitor</a:t>
            </a:r>
            <a:endParaRPr lang="en-US" sz="2200" dirty="0"/>
          </a:p>
        </p:txBody>
      </p:sp>
      <p:sp>
        <p:nvSpPr>
          <p:cNvPr id="12" name="Text 9"/>
          <p:cNvSpPr/>
          <p:nvPr/>
        </p:nvSpPr>
        <p:spPr>
          <a:xfrm>
            <a:off x="6280190" y="6614993"/>
            <a:ext cx="3608070" cy="725805"/>
          </a:xfrm>
          <a:prstGeom prst="rect">
            <a:avLst/>
          </a:prstGeom>
          <a:noFill/>
          <a:ln/>
        </p:spPr>
        <p:txBody>
          <a:bodyPr wrap="square" lIns="0" tIns="0" rIns="0" bIns="0" rtlCol="0" anchor="t"/>
          <a:lstStyle/>
          <a:p>
            <a:pPr marL="0" indent="0" algn="ctr">
              <a:lnSpc>
                <a:spcPts val="2850"/>
              </a:lnSpc>
              <a:buNone/>
            </a:pPr>
            <a:r>
              <a:rPr lang="en-US" sz="1750" dirty="0">
                <a:solidFill>
                  <a:srgbClr val="CFD0D8"/>
                </a:solidFill>
                <a:latin typeface="Roboto" pitchFamily="34" charset="0"/>
                <a:ea typeface="Roboto" pitchFamily="34" charset="-122"/>
                <a:cs typeface="Roboto" pitchFamily="34" charset="-120"/>
              </a:rPr>
              <a:t>Regularly monitor for potential data breaches or misuse.</a:t>
            </a:r>
            <a:endParaRPr lang="en-US" sz="1750" dirty="0"/>
          </a:p>
        </p:txBody>
      </p:sp>
      <p:sp>
        <p:nvSpPr>
          <p:cNvPr id="13" name="Text 10"/>
          <p:cNvSpPr/>
          <p:nvPr/>
        </p:nvSpPr>
        <p:spPr>
          <a:xfrm>
            <a:off x="10228421" y="5092779"/>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CFD0D8"/>
                </a:solidFill>
                <a:latin typeface="Roboto Medium" pitchFamily="34" charset="0"/>
                <a:ea typeface="Roboto Medium" pitchFamily="34" charset="-122"/>
                <a:cs typeface="Roboto Medium" pitchFamily="34" charset="-120"/>
              </a:rPr>
              <a:t>4</a:t>
            </a:r>
            <a:endParaRPr lang="en-US" sz="5850" dirty="0"/>
          </a:p>
        </p:txBody>
      </p:sp>
      <p:sp>
        <p:nvSpPr>
          <p:cNvPr id="14" name="Text 11"/>
          <p:cNvSpPr/>
          <p:nvPr/>
        </p:nvSpPr>
        <p:spPr>
          <a:xfrm>
            <a:off x="10614898" y="61245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D0D8"/>
                </a:solidFill>
                <a:latin typeface="Roboto Medium" pitchFamily="34" charset="0"/>
                <a:ea typeface="Roboto Medium" pitchFamily="34" charset="-122"/>
                <a:cs typeface="Roboto Medium" pitchFamily="34" charset="-120"/>
              </a:rPr>
              <a:t>Respond</a:t>
            </a:r>
            <a:endParaRPr lang="en-US" sz="2200" dirty="0"/>
          </a:p>
        </p:txBody>
      </p:sp>
      <p:sp>
        <p:nvSpPr>
          <p:cNvPr id="15" name="Text 12"/>
          <p:cNvSpPr/>
          <p:nvPr/>
        </p:nvSpPr>
        <p:spPr>
          <a:xfrm>
            <a:off x="10228421" y="6614993"/>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CFD0D8"/>
                </a:solidFill>
                <a:latin typeface="Roboto" pitchFamily="34" charset="0"/>
                <a:ea typeface="Roboto" pitchFamily="34" charset="-122"/>
                <a:cs typeface="Roboto" pitchFamily="34" charset="-120"/>
              </a:rPr>
              <a:t>Have a plan in place to address incidents and restore data.</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9000" y="447080"/>
            <a:ext cx="6018252" cy="508040"/>
          </a:xfrm>
          <a:prstGeom prst="rect">
            <a:avLst/>
          </a:prstGeom>
          <a:noFill/>
          <a:ln/>
        </p:spPr>
        <p:txBody>
          <a:bodyPr wrap="none" lIns="0" tIns="0" rIns="0" bIns="0" rtlCol="0" anchor="t"/>
          <a:lstStyle/>
          <a:p>
            <a:pPr marL="0" indent="0">
              <a:lnSpc>
                <a:spcPts val="4000"/>
              </a:lnSpc>
              <a:buNone/>
            </a:pPr>
            <a:r>
              <a:rPr lang="en-US" sz="3200" dirty="0">
                <a:solidFill>
                  <a:srgbClr val="FFFFFF"/>
                </a:solidFill>
                <a:latin typeface="Roboto Medium" pitchFamily="34" charset="0"/>
                <a:ea typeface="Roboto Medium" pitchFamily="34" charset="-122"/>
                <a:cs typeface="Roboto Medium" pitchFamily="34" charset="-120"/>
              </a:rPr>
              <a:t>Reporting and Incident Response</a:t>
            </a:r>
            <a:endParaRPr lang="en-US" sz="3200" dirty="0"/>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Roboto Medium" pitchFamily="34" charset="0"/>
                <a:ea typeface="Roboto Medium" pitchFamily="34" charset="-122"/>
                <a:cs typeface="Roboto Medium" pitchFamily="34" charset="-120"/>
              </a:rPr>
              <a:t>Identify</a:t>
            </a:r>
            <a:endParaRPr lang="en-US" sz="1600" dirty="0"/>
          </a:p>
        </p:txBody>
      </p:sp>
      <p:sp>
        <p:nvSpPr>
          <p:cNvPr id="5" name="Text 2"/>
          <p:cNvSpPr/>
          <p:nvPr/>
        </p:nvSpPr>
        <p:spPr>
          <a:xfrm>
            <a:off x="1625798" y="1794272"/>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Recognize a potential security breach or incident.</a:t>
            </a:r>
            <a:endParaRPr lang="en-US" sz="1250" dirty="0"/>
          </a:p>
        </p:txBody>
      </p:sp>
      <p:pic>
        <p:nvPicPr>
          <p:cNvPr id="6"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7" name="Text 3"/>
          <p:cNvSpPr/>
          <p:nvPr/>
        </p:nvSpPr>
        <p:spPr>
          <a:xfrm>
            <a:off x="1625798" y="2743557"/>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Roboto Medium" pitchFamily="34" charset="0"/>
                <a:ea typeface="Roboto Medium" pitchFamily="34" charset="-122"/>
                <a:cs typeface="Roboto Medium" pitchFamily="34" charset="-120"/>
              </a:rPr>
              <a:t>Contain</a:t>
            </a:r>
            <a:endParaRPr lang="en-US" sz="1600" dirty="0"/>
          </a:p>
        </p:txBody>
      </p:sp>
      <p:sp>
        <p:nvSpPr>
          <p:cNvPr id="8" name="Text 4"/>
          <p:cNvSpPr/>
          <p:nvPr/>
        </p:nvSpPr>
        <p:spPr>
          <a:xfrm>
            <a:off x="1625798" y="3095030"/>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Limit the spread of the breach or incident and prevent further damage.</a:t>
            </a:r>
            <a:endParaRPr lang="en-US" sz="1250" dirty="0"/>
          </a:p>
        </p:txBody>
      </p:sp>
      <p:pic>
        <p:nvPicPr>
          <p:cNvPr id="9"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10" name="Text 5"/>
          <p:cNvSpPr/>
          <p:nvPr/>
        </p:nvSpPr>
        <p:spPr>
          <a:xfrm>
            <a:off x="1625798" y="4044315"/>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Roboto Medium" pitchFamily="34" charset="0"/>
                <a:ea typeface="Roboto Medium" pitchFamily="34" charset="-122"/>
                <a:cs typeface="Roboto Medium" pitchFamily="34" charset="-120"/>
              </a:rPr>
              <a:t>Eradicate</a:t>
            </a:r>
            <a:endParaRPr lang="en-US" sz="1600" dirty="0"/>
          </a:p>
        </p:txBody>
      </p:sp>
      <p:sp>
        <p:nvSpPr>
          <p:cNvPr id="11" name="Text 6"/>
          <p:cNvSpPr/>
          <p:nvPr/>
        </p:nvSpPr>
        <p:spPr>
          <a:xfrm>
            <a:off x="1625798" y="4395788"/>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Remove the threat or malicious software from the system.</a:t>
            </a:r>
            <a:endParaRPr lang="en-US" sz="1250" dirty="0"/>
          </a:p>
        </p:txBody>
      </p:sp>
      <p:pic>
        <p:nvPicPr>
          <p:cNvPr id="12"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3" name="Text 7"/>
          <p:cNvSpPr/>
          <p:nvPr/>
        </p:nvSpPr>
        <p:spPr>
          <a:xfrm>
            <a:off x="1625798" y="5345073"/>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Roboto Medium" pitchFamily="34" charset="0"/>
                <a:ea typeface="Roboto Medium" pitchFamily="34" charset="-122"/>
                <a:cs typeface="Roboto Medium" pitchFamily="34" charset="-120"/>
              </a:rPr>
              <a:t>Recover</a:t>
            </a:r>
            <a:endParaRPr lang="en-US" sz="1600" dirty="0"/>
          </a:p>
        </p:txBody>
      </p:sp>
      <p:sp>
        <p:nvSpPr>
          <p:cNvPr id="14" name="Text 8"/>
          <p:cNvSpPr/>
          <p:nvPr/>
        </p:nvSpPr>
        <p:spPr>
          <a:xfrm>
            <a:off x="1625798" y="5696545"/>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Restore affected systems and data to their original state.</a:t>
            </a:r>
            <a:endParaRPr lang="en-US" sz="1250" dirty="0"/>
          </a:p>
        </p:txBody>
      </p:sp>
      <p:pic>
        <p:nvPicPr>
          <p:cNvPr id="15"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6" name="Text 9"/>
          <p:cNvSpPr/>
          <p:nvPr/>
        </p:nvSpPr>
        <p:spPr>
          <a:xfrm>
            <a:off x="1625798" y="6645831"/>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Roboto Medium" pitchFamily="34" charset="0"/>
                <a:ea typeface="Roboto Medium" pitchFamily="34" charset="-122"/>
                <a:cs typeface="Roboto Medium" pitchFamily="34" charset="-120"/>
              </a:rPr>
              <a:t>Lessons Learned</a:t>
            </a:r>
            <a:endParaRPr lang="en-US" sz="1600" dirty="0"/>
          </a:p>
        </p:txBody>
      </p:sp>
      <p:sp>
        <p:nvSpPr>
          <p:cNvPr id="17" name="Text 10"/>
          <p:cNvSpPr/>
          <p:nvPr/>
        </p:nvSpPr>
        <p:spPr>
          <a:xfrm>
            <a:off x="1625798" y="6997303"/>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Review the incident and implement corrective measures to prevent similar incidents in the future.</a:t>
            </a:r>
            <a:endParaRPr lang="en-US" sz="12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200281"/>
            <a:ext cx="7309366"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Stay Informed &amp; Take Action</a:t>
            </a:r>
            <a:endParaRPr lang="en-US" sz="4400" dirty="0"/>
          </a:p>
        </p:txBody>
      </p:sp>
      <p:sp>
        <p:nvSpPr>
          <p:cNvPr id="4" name="Text 1"/>
          <p:cNvSpPr/>
          <p:nvPr/>
        </p:nvSpPr>
        <p:spPr>
          <a:xfrm>
            <a:off x="6324124" y="4263271"/>
            <a:ext cx="7468553"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Cybersecurity is a continuous process. Keep learning, update your knowledge, and implement strong practices to stay ahead of threats.</a:t>
            </a:r>
            <a:endParaRPr lang="en-US" sz="1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756886"/>
            <a:ext cx="619148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Safe Browsing Practices</a:t>
            </a:r>
            <a:endParaRPr lang="en-US" sz="4400" dirty="0"/>
          </a:p>
        </p:txBody>
      </p:sp>
      <p:sp>
        <p:nvSpPr>
          <p:cNvPr id="4" name="Shape 1"/>
          <p:cNvSpPr/>
          <p:nvPr/>
        </p:nvSpPr>
        <p:spPr>
          <a:xfrm>
            <a:off x="6324124" y="3089077"/>
            <a:ext cx="538520" cy="538520"/>
          </a:xfrm>
          <a:prstGeom prst="roundRect">
            <a:avLst>
              <a:gd name="adj" fmla="val 66677"/>
            </a:avLst>
          </a:prstGeom>
          <a:solidFill>
            <a:srgbClr val="00002E"/>
          </a:solidFill>
          <a:ln w="22860">
            <a:solidFill>
              <a:srgbClr val="F2B42D"/>
            </a:solidFill>
            <a:prstDash val="solid"/>
          </a:ln>
        </p:spPr>
      </p:sp>
      <p:sp>
        <p:nvSpPr>
          <p:cNvPr id="5" name="Text 2"/>
          <p:cNvSpPr/>
          <p:nvPr/>
        </p:nvSpPr>
        <p:spPr>
          <a:xfrm>
            <a:off x="6492002" y="318932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7101959" y="3089077"/>
            <a:ext cx="2836783"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Use reputable browsers</a:t>
            </a:r>
            <a:endParaRPr lang="en-US" sz="2200" dirty="0"/>
          </a:p>
        </p:txBody>
      </p:sp>
      <p:sp>
        <p:nvSpPr>
          <p:cNvPr id="7" name="Text 4"/>
          <p:cNvSpPr/>
          <p:nvPr/>
        </p:nvSpPr>
        <p:spPr>
          <a:xfrm>
            <a:off x="7101959" y="3936563"/>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Keep your browser updated with the latest security features.</a:t>
            </a:r>
            <a:endParaRPr lang="en-US" sz="1850" dirty="0"/>
          </a:p>
        </p:txBody>
      </p:sp>
      <p:sp>
        <p:nvSpPr>
          <p:cNvPr id="8" name="Shape 5"/>
          <p:cNvSpPr/>
          <p:nvPr/>
        </p:nvSpPr>
        <p:spPr>
          <a:xfrm>
            <a:off x="10178058" y="3089077"/>
            <a:ext cx="538520" cy="538520"/>
          </a:xfrm>
          <a:prstGeom prst="roundRect">
            <a:avLst>
              <a:gd name="adj" fmla="val 66677"/>
            </a:avLst>
          </a:prstGeom>
          <a:solidFill>
            <a:srgbClr val="00002E"/>
          </a:solidFill>
          <a:ln w="22860">
            <a:solidFill>
              <a:srgbClr val="D7425E"/>
            </a:solidFill>
            <a:prstDash val="solid"/>
          </a:ln>
        </p:spPr>
      </p:sp>
      <p:sp>
        <p:nvSpPr>
          <p:cNvPr id="9" name="Text 6"/>
          <p:cNvSpPr/>
          <p:nvPr/>
        </p:nvSpPr>
        <p:spPr>
          <a:xfrm>
            <a:off x="10345936" y="318932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10955893" y="3089077"/>
            <a:ext cx="2836783"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Avoid suspicious websites</a:t>
            </a:r>
            <a:endParaRPr lang="en-US" sz="2200" dirty="0"/>
          </a:p>
        </p:txBody>
      </p:sp>
      <p:sp>
        <p:nvSpPr>
          <p:cNvPr id="11" name="Text 8"/>
          <p:cNvSpPr/>
          <p:nvPr/>
        </p:nvSpPr>
        <p:spPr>
          <a:xfrm>
            <a:off x="10955893" y="3936563"/>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Be cautious of websites with odd URLs or excessive pop-ups.</a:t>
            </a:r>
            <a:endParaRPr lang="en-US" sz="1850" dirty="0"/>
          </a:p>
        </p:txBody>
      </p:sp>
      <p:sp>
        <p:nvSpPr>
          <p:cNvPr id="12" name="Shape 9"/>
          <p:cNvSpPr/>
          <p:nvPr/>
        </p:nvSpPr>
        <p:spPr>
          <a:xfrm>
            <a:off x="6324124" y="5594152"/>
            <a:ext cx="538520" cy="538520"/>
          </a:xfrm>
          <a:prstGeom prst="roundRect">
            <a:avLst>
              <a:gd name="adj" fmla="val 66677"/>
            </a:avLst>
          </a:prstGeom>
          <a:solidFill>
            <a:srgbClr val="00002E"/>
          </a:solidFill>
          <a:ln w="22860">
            <a:solidFill>
              <a:srgbClr val="DD785E"/>
            </a:solidFill>
            <a:prstDash val="solid"/>
          </a:ln>
        </p:spPr>
      </p:sp>
      <p:sp>
        <p:nvSpPr>
          <p:cNvPr id="13" name="Text 10"/>
          <p:cNvSpPr/>
          <p:nvPr/>
        </p:nvSpPr>
        <p:spPr>
          <a:xfrm>
            <a:off x="6492002" y="5694402"/>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4" name="Text 11"/>
          <p:cNvSpPr/>
          <p:nvPr/>
        </p:nvSpPr>
        <p:spPr>
          <a:xfrm>
            <a:off x="7101959" y="5594152"/>
            <a:ext cx="3082647"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Enable security features</a:t>
            </a:r>
            <a:endParaRPr lang="en-US" sz="2200" dirty="0"/>
          </a:p>
        </p:txBody>
      </p:sp>
      <p:sp>
        <p:nvSpPr>
          <p:cNvPr id="15" name="Text 12"/>
          <p:cNvSpPr/>
          <p:nvPr/>
        </p:nvSpPr>
        <p:spPr>
          <a:xfrm>
            <a:off x="7101959" y="6089690"/>
            <a:ext cx="6690717"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Turn on features like phishing and malware detection.</a:t>
            </a: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33450"/>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Password Security</a:t>
            </a:r>
            <a:endParaRPr lang="en-US" sz="4400" dirty="0"/>
          </a:p>
        </p:txBody>
      </p:sp>
      <p:pic>
        <p:nvPicPr>
          <p:cNvPr id="4" name="Image 1" descr="preencoded.png"/>
          <p:cNvPicPr>
            <a:picLocks noChangeAspect="1"/>
          </p:cNvPicPr>
          <p:nvPr/>
        </p:nvPicPr>
        <p:blipFill>
          <a:blip r:embed="rId4"/>
          <a:stretch>
            <a:fillRect/>
          </a:stretch>
        </p:blipFill>
        <p:spPr>
          <a:xfrm>
            <a:off x="6324124" y="1996440"/>
            <a:ext cx="598408" cy="598408"/>
          </a:xfrm>
          <a:prstGeom prst="rect">
            <a:avLst/>
          </a:prstGeom>
        </p:spPr>
      </p:pic>
      <p:sp>
        <p:nvSpPr>
          <p:cNvPr id="5" name="Text 1"/>
          <p:cNvSpPr/>
          <p:nvPr/>
        </p:nvSpPr>
        <p:spPr>
          <a:xfrm>
            <a:off x="6324124" y="2834164"/>
            <a:ext cx="2932390"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Length and complexity</a:t>
            </a:r>
            <a:endParaRPr lang="en-US" sz="2200" dirty="0"/>
          </a:p>
        </p:txBody>
      </p:sp>
      <p:sp>
        <p:nvSpPr>
          <p:cNvPr id="6" name="Text 2"/>
          <p:cNvSpPr/>
          <p:nvPr/>
        </p:nvSpPr>
        <p:spPr>
          <a:xfrm>
            <a:off x="6324124" y="3329702"/>
            <a:ext cx="3554730" cy="1149072"/>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Use a mix of uppercase and lowercase letters, numbers, and symbols.</a:t>
            </a:r>
            <a:endParaRPr lang="en-US" sz="1850" dirty="0"/>
          </a:p>
        </p:txBody>
      </p:sp>
      <p:pic>
        <p:nvPicPr>
          <p:cNvPr id="7" name="Image 2" descr="preencoded.png"/>
          <p:cNvPicPr>
            <a:picLocks noChangeAspect="1"/>
          </p:cNvPicPr>
          <p:nvPr/>
        </p:nvPicPr>
        <p:blipFill>
          <a:blip r:embed="rId5"/>
          <a:stretch>
            <a:fillRect/>
          </a:stretch>
        </p:blipFill>
        <p:spPr>
          <a:xfrm>
            <a:off x="10237827" y="1996440"/>
            <a:ext cx="598408" cy="598408"/>
          </a:xfrm>
          <a:prstGeom prst="rect">
            <a:avLst/>
          </a:prstGeom>
        </p:spPr>
      </p:pic>
      <p:sp>
        <p:nvSpPr>
          <p:cNvPr id="8" name="Text 3"/>
          <p:cNvSpPr/>
          <p:nvPr/>
        </p:nvSpPr>
        <p:spPr>
          <a:xfrm>
            <a:off x="10237827" y="283416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Uniqueness</a:t>
            </a:r>
            <a:endParaRPr lang="en-US" sz="2200" dirty="0"/>
          </a:p>
        </p:txBody>
      </p:sp>
      <p:sp>
        <p:nvSpPr>
          <p:cNvPr id="9" name="Text 4"/>
          <p:cNvSpPr/>
          <p:nvPr/>
        </p:nvSpPr>
        <p:spPr>
          <a:xfrm>
            <a:off x="10237827" y="3329702"/>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Don't reuse the same password for multiple accounts.</a:t>
            </a:r>
            <a:endParaRPr lang="en-US" sz="1850" dirty="0"/>
          </a:p>
        </p:txBody>
      </p:sp>
      <p:pic>
        <p:nvPicPr>
          <p:cNvPr id="10" name="Image 3" descr="preencoded.png"/>
          <p:cNvPicPr>
            <a:picLocks noChangeAspect="1"/>
          </p:cNvPicPr>
          <p:nvPr/>
        </p:nvPicPr>
        <p:blipFill>
          <a:blip r:embed="rId6"/>
          <a:stretch>
            <a:fillRect/>
          </a:stretch>
        </p:blipFill>
        <p:spPr>
          <a:xfrm>
            <a:off x="6324124" y="5196840"/>
            <a:ext cx="598408" cy="598408"/>
          </a:xfrm>
          <a:prstGeom prst="rect">
            <a:avLst/>
          </a:prstGeom>
        </p:spPr>
      </p:pic>
      <p:sp>
        <p:nvSpPr>
          <p:cNvPr id="11" name="Text 5"/>
          <p:cNvSpPr/>
          <p:nvPr/>
        </p:nvSpPr>
        <p:spPr>
          <a:xfrm>
            <a:off x="6324124" y="603456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Password manager</a:t>
            </a:r>
            <a:endParaRPr lang="en-US" sz="2200" dirty="0"/>
          </a:p>
        </p:txBody>
      </p:sp>
      <p:sp>
        <p:nvSpPr>
          <p:cNvPr id="12" name="Text 6"/>
          <p:cNvSpPr/>
          <p:nvPr/>
        </p:nvSpPr>
        <p:spPr>
          <a:xfrm>
            <a:off x="6324124" y="6530102"/>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Store and manage your passwords securely with a dedicated tool.</a:t>
            </a:r>
            <a:endParaRPr lang="en-US" sz="18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33663"/>
            <a:ext cx="588287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Secure Communication</a:t>
            </a:r>
            <a:endParaRPr lang="en-US" sz="4400" dirty="0"/>
          </a:p>
        </p:txBody>
      </p:sp>
      <p:sp>
        <p:nvSpPr>
          <p:cNvPr id="4" name="Shape 1"/>
          <p:cNvSpPr/>
          <p:nvPr/>
        </p:nvSpPr>
        <p:spPr>
          <a:xfrm>
            <a:off x="1181457" y="1796653"/>
            <a:ext cx="30480" cy="5699284"/>
          </a:xfrm>
          <a:prstGeom prst="roundRect">
            <a:avLst>
              <a:gd name="adj" fmla="val 1178055"/>
            </a:avLst>
          </a:prstGeom>
          <a:solidFill>
            <a:srgbClr val="FFFFFF">
              <a:alpha val="24000"/>
            </a:srgbClr>
          </a:solidFill>
          <a:ln/>
        </p:spPr>
      </p:sp>
      <p:sp>
        <p:nvSpPr>
          <p:cNvPr id="5" name="Shape 2"/>
          <p:cNvSpPr/>
          <p:nvPr/>
        </p:nvSpPr>
        <p:spPr>
          <a:xfrm>
            <a:off x="1435477" y="2319814"/>
            <a:ext cx="837724" cy="30480"/>
          </a:xfrm>
          <a:prstGeom prst="roundRect">
            <a:avLst>
              <a:gd name="adj" fmla="val 1178055"/>
            </a:avLst>
          </a:prstGeom>
          <a:solidFill>
            <a:srgbClr val="F2B42D"/>
          </a:solidFill>
          <a:ln/>
        </p:spPr>
      </p:sp>
      <p:sp>
        <p:nvSpPr>
          <p:cNvPr id="6" name="Shape 3"/>
          <p:cNvSpPr/>
          <p:nvPr/>
        </p:nvSpPr>
        <p:spPr>
          <a:xfrm>
            <a:off x="927437" y="2065853"/>
            <a:ext cx="538520" cy="538520"/>
          </a:xfrm>
          <a:prstGeom prst="roundRect">
            <a:avLst>
              <a:gd name="adj" fmla="val 66677"/>
            </a:avLst>
          </a:prstGeom>
          <a:solidFill>
            <a:srgbClr val="00002E"/>
          </a:solidFill>
          <a:ln w="22860">
            <a:solidFill>
              <a:srgbClr val="F2B42D"/>
            </a:solidFill>
            <a:prstDash val="solid"/>
          </a:ln>
        </p:spPr>
      </p:sp>
      <p:sp>
        <p:nvSpPr>
          <p:cNvPr id="7" name="Text 4"/>
          <p:cNvSpPr/>
          <p:nvPr/>
        </p:nvSpPr>
        <p:spPr>
          <a:xfrm>
            <a:off x="1095315" y="2166104"/>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8" name="Text 5"/>
          <p:cNvSpPr/>
          <p:nvPr/>
        </p:nvSpPr>
        <p:spPr>
          <a:xfrm>
            <a:off x="2513290" y="203596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HTTPS</a:t>
            </a:r>
            <a:endParaRPr lang="en-US" sz="2200" dirty="0"/>
          </a:p>
        </p:txBody>
      </p:sp>
      <p:sp>
        <p:nvSpPr>
          <p:cNvPr id="9" name="Text 6"/>
          <p:cNvSpPr/>
          <p:nvPr/>
        </p:nvSpPr>
        <p:spPr>
          <a:xfrm>
            <a:off x="2513290" y="2531507"/>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Indicates a secure connection, using encryption to protect data.</a:t>
            </a:r>
            <a:endParaRPr lang="en-US" sz="1850" dirty="0"/>
          </a:p>
        </p:txBody>
      </p:sp>
      <p:sp>
        <p:nvSpPr>
          <p:cNvPr id="10" name="Shape 7"/>
          <p:cNvSpPr/>
          <p:nvPr/>
        </p:nvSpPr>
        <p:spPr>
          <a:xfrm>
            <a:off x="1435477" y="4299347"/>
            <a:ext cx="837724" cy="30480"/>
          </a:xfrm>
          <a:prstGeom prst="roundRect">
            <a:avLst>
              <a:gd name="adj" fmla="val 1178055"/>
            </a:avLst>
          </a:prstGeom>
          <a:solidFill>
            <a:srgbClr val="D7425E"/>
          </a:solidFill>
          <a:ln/>
        </p:spPr>
      </p:sp>
      <p:sp>
        <p:nvSpPr>
          <p:cNvPr id="11" name="Shape 8"/>
          <p:cNvSpPr/>
          <p:nvPr/>
        </p:nvSpPr>
        <p:spPr>
          <a:xfrm>
            <a:off x="927437" y="4045387"/>
            <a:ext cx="538520" cy="538520"/>
          </a:xfrm>
          <a:prstGeom prst="roundRect">
            <a:avLst>
              <a:gd name="adj" fmla="val 66677"/>
            </a:avLst>
          </a:prstGeom>
          <a:solidFill>
            <a:srgbClr val="00002E"/>
          </a:solidFill>
          <a:ln w="22860">
            <a:solidFill>
              <a:srgbClr val="D7425E"/>
            </a:solidFill>
            <a:prstDash val="solid"/>
          </a:ln>
        </p:spPr>
      </p:sp>
      <p:sp>
        <p:nvSpPr>
          <p:cNvPr id="12" name="Text 9"/>
          <p:cNvSpPr/>
          <p:nvPr/>
        </p:nvSpPr>
        <p:spPr>
          <a:xfrm>
            <a:off x="1095315" y="414563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3" name="Text 10"/>
          <p:cNvSpPr/>
          <p:nvPr/>
        </p:nvSpPr>
        <p:spPr>
          <a:xfrm>
            <a:off x="2513290" y="401550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VPN</a:t>
            </a:r>
            <a:endParaRPr lang="en-US" sz="2200" dirty="0"/>
          </a:p>
        </p:txBody>
      </p:sp>
      <p:sp>
        <p:nvSpPr>
          <p:cNvPr id="14" name="Text 11"/>
          <p:cNvSpPr/>
          <p:nvPr/>
        </p:nvSpPr>
        <p:spPr>
          <a:xfrm>
            <a:off x="2513290" y="4511040"/>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Encrypts your internet traffic, protecting privacy and security.</a:t>
            </a:r>
            <a:endParaRPr lang="en-US" sz="1850" dirty="0"/>
          </a:p>
        </p:txBody>
      </p:sp>
      <p:sp>
        <p:nvSpPr>
          <p:cNvPr id="15" name="Shape 12"/>
          <p:cNvSpPr/>
          <p:nvPr/>
        </p:nvSpPr>
        <p:spPr>
          <a:xfrm>
            <a:off x="1435477" y="6278880"/>
            <a:ext cx="837724" cy="30480"/>
          </a:xfrm>
          <a:prstGeom prst="roundRect">
            <a:avLst>
              <a:gd name="adj" fmla="val 1178055"/>
            </a:avLst>
          </a:prstGeom>
          <a:solidFill>
            <a:srgbClr val="DD785E"/>
          </a:solidFill>
          <a:ln/>
        </p:spPr>
      </p:sp>
      <p:sp>
        <p:nvSpPr>
          <p:cNvPr id="16" name="Shape 13"/>
          <p:cNvSpPr/>
          <p:nvPr/>
        </p:nvSpPr>
        <p:spPr>
          <a:xfrm>
            <a:off x="927437" y="6024920"/>
            <a:ext cx="538520" cy="538520"/>
          </a:xfrm>
          <a:prstGeom prst="roundRect">
            <a:avLst>
              <a:gd name="adj" fmla="val 66677"/>
            </a:avLst>
          </a:prstGeom>
          <a:solidFill>
            <a:srgbClr val="00002E"/>
          </a:solidFill>
          <a:ln w="22860">
            <a:solidFill>
              <a:srgbClr val="DD785E"/>
            </a:solidFill>
            <a:prstDash val="solid"/>
          </a:ln>
        </p:spPr>
      </p:sp>
      <p:sp>
        <p:nvSpPr>
          <p:cNvPr id="17" name="Text 14"/>
          <p:cNvSpPr/>
          <p:nvPr/>
        </p:nvSpPr>
        <p:spPr>
          <a:xfrm>
            <a:off x="1095315" y="612517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8" name="Text 15"/>
          <p:cNvSpPr/>
          <p:nvPr/>
        </p:nvSpPr>
        <p:spPr>
          <a:xfrm>
            <a:off x="2513290" y="5995035"/>
            <a:ext cx="3441502"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Two-Factor Authentication</a:t>
            </a:r>
            <a:endParaRPr lang="en-US" sz="2200" dirty="0"/>
          </a:p>
        </p:txBody>
      </p:sp>
      <p:sp>
        <p:nvSpPr>
          <p:cNvPr id="19" name="Text 16"/>
          <p:cNvSpPr/>
          <p:nvPr/>
        </p:nvSpPr>
        <p:spPr>
          <a:xfrm>
            <a:off x="2513290" y="6490573"/>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Adds an extra layer of security by requiring a second verification step.</a:t>
            </a:r>
            <a:endParaRPr lang="en-US" sz="1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427798"/>
            <a:ext cx="8918377"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Building a Strong Security Mindset</a:t>
            </a:r>
            <a:endParaRPr lang="en-US" sz="4400" dirty="0"/>
          </a:p>
        </p:txBody>
      </p:sp>
      <p:pic>
        <p:nvPicPr>
          <p:cNvPr id="3" name="Image 0" descr="preencoded.png"/>
          <p:cNvPicPr>
            <a:picLocks noChangeAspect="1"/>
          </p:cNvPicPr>
          <p:nvPr/>
        </p:nvPicPr>
        <p:blipFill>
          <a:blip r:embed="rId3"/>
          <a:stretch>
            <a:fillRect/>
          </a:stretch>
        </p:blipFill>
        <p:spPr>
          <a:xfrm>
            <a:off x="3007638" y="2610564"/>
            <a:ext cx="2137529" cy="1357193"/>
          </a:xfrm>
          <a:prstGeom prst="rect">
            <a:avLst/>
          </a:prstGeom>
        </p:spPr>
      </p:pic>
      <p:sp>
        <p:nvSpPr>
          <p:cNvPr id="4" name="Text 1"/>
          <p:cNvSpPr/>
          <p:nvPr/>
        </p:nvSpPr>
        <p:spPr>
          <a:xfrm>
            <a:off x="3986570" y="3217426"/>
            <a:ext cx="179546" cy="478631"/>
          </a:xfrm>
          <a:prstGeom prst="rect">
            <a:avLst/>
          </a:prstGeom>
          <a:noFill/>
          <a:ln/>
        </p:spPr>
        <p:txBody>
          <a:bodyPr wrap="none" lIns="0" tIns="0" rIns="0" bIns="0" rtlCol="0" anchor="t"/>
          <a:lstStyle/>
          <a:p>
            <a:pPr marL="0" indent="0" algn="ctr">
              <a:lnSpc>
                <a:spcPts val="3750"/>
              </a:lnSpc>
              <a:buNone/>
            </a:pPr>
            <a:r>
              <a:rPr lang="en-US" sz="2350" dirty="0">
                <a:solidFill>
                  <a:srgbClr val="FFFFFF"/>
                </a:solidFill>
                <a:latin typeface="Nunito Semi Bold" pitchFamily="34" charset="0"/>
                <a:ea typeface="Nunito Semi Bold" pitchFamily="34" charset="-122"/>
                <a:cs typeface="Nunito Semi Bold" pitchFamily="34" charset="-120"/>
              </a:rPr>
              <a:t>1</a:t>
            </a:r>
            <a:endParaRPr lang="en-US" sz="2350" dirty="0"/>
          </a:p>
        </p:txBody>
      </p:sp>
      <p:sp>
        <p:nvSpPr>
          <p:cNvPr id="5" name="Text 2"/>
          <p:cNvSpPr/>
          <p:nvPr/>
        </p:nvSpPr>
        <p:spPr>
          <a:xfrm>
            <a:off x="5384482" y="28498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Awareness</a:t>
            </a:r>
            <a:endParaRPr lang="en-US" sz="2200" dirty="0"/>
          </a:p>
        </p:txBody>
      </p:sp>
      <p:sp>
        <p:nvSpPr>
          <p:cNvPr id="6" name="Text 3"/>
          <p:cNvSpPr/>
          <p:nvPr/>
        </p:nvSpPr>
        <p:spPr>
          <a:xfrm>
            <a:off x="5384482" y="3345418"/>
            <a:ext cx="4297680"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Understanding threats and vulnerabilities.</a:t>
            </a:r>
            <a:endParaRPr lang="en-US" sz="1850" dirty="0"/>
          </a:p>
        </p:txBody>
      </p:sp>
      <p:sp>
        <p:nvSpPr>
          <p:cNvPr id="7" name="Shape 4"/>
          <p:cNvSpPr/>
          <p:nvPr/>
        </p:nvSpPr>
        <p:spPr>
          <a:xfrm>
            <a:off x="5204936" y="3982402"/>
            <a:ext cx="8527971" cy="15240"/>
          </a:xfrm>
          <a:prstGeom prst="roundRect">
            <a:avLst>
              <a:gd name="adj" fmla="val 2356110"/>
            </a:avLst>
          </a:prstGeom>
          <a:solidFill>
            <a:srgbClr val="F2B42D"/>
          </a:solidFill>
          <a:ln/>
        </p:spPr>
      </p:sp>
      <p:pic>
        <p:nvPicPr>
          <p:cNvPr id="8" name="Image 1" descr="preencoded.png"/>
          <p:cNvPicPr>
            <a:picLocks noChangeAspect="1"/>
          </p:cNvPicPr>
          <p:nvPr/>
        </p:nvPicPr>
        <p:blipFill>
          <a:blip r:embed="rId4"/>
          <a:stretch>
            <a:fillRect/>
          </a:stretch>
        </p:blipFill>
        <p:spPr>
          <a:xfrm>
            <a:off x="1938814" y="4027527"/>
            <a:ext cx="4275058" cy="1357193"/>
          </a:xfrm>
          <a:prstGeom prst="rect">
            <a:avLst/>
          </a:prstGeom>
        </p:spPr>
      </p:pic>
      <p:sp>
        <p:nvSpPr>
          <p:cNvPr id="9" name="Text 5"/>
          <p:cNvSpPr/>
          <p:nvPr/>
        </p:nvSpPr>
        <p:spPr>
          <a:xfrm>
            <a:off x="3986570" y="4466749"/>
            <a:ext cx="179546" cy="478631"/>
          </a:xfrm>
          <a:prstGeom prst="rect">
            <a:avLst/>
          </a:prstGeom>
          <a:noFill/>
          <a:ln/>
        </p:spPr>
        <p:txBody>
          <a:bodyPr wrap="none" lIns="0" tIns="0" rIns="0" bIns="0" rtlCol="0" anchor="t"/>
          <a:lstStyle/>
          <a:p>
            <a:pPr marL="0" indent="0" algn="ctr">
              <a:lnSpc>
                <a:spcPts val="3750"/>
              </a:lnSpc>
              <a:buNone/>
            </a:pPr>
            <a:r>
              <a:rPr lang="en-US" sz="2350" dirty="0">
                <a:solidFill>
                  <a:srgbClr val="FFFFFF"/>
                </a:solidFill>
                <a:latin typeface="Nunito Semi Bold" pitchFamily="34" charset="0"/>
                <a:ea typeface="Nunito Semi Bold" pitchFamily="34" charset="-122"/>
                <a:cs typeface="Nunito Semi Bold" pitchFamily="34" charset="-120"/>
              </a:rPr>
              <a:t>2</a:t>
            </a:r>
            <a:endParaRPr lang="en-US" sz="2350" dirty="0"/>
          </a:p>
        </p:txBody>
      </p:sp>
      <p:sp>
        <p:nvSpPr>
          <p:cNvPr id="10" name="Text 6"/>
          <p:cNvSpPr/>
          <p:nvPr/>
        </p:nvSpPr>
        <p:spPr>
          <a:xfrm>
            <a:off x="6453187" y="426684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Best Practices</a:t>
            </a:r>
            <a:endParaRPr lang="en-US" sz="2200" dirty="0"/>
          </a:p>
        </p:txBody>
      </p:sp>
      <p:sp>
        <p:nvSpPr>
          <p:cNvPr id="11" name="Text 7"/>
          <p:cNvSpPr/>
          <p:nvPr/>
        </p:nvSpPr>
        <p:spPr>
          <a:xfrm>
            <a:off x="6453187" y="4762381"/>
            <a:ext cx="3855125"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Implementing preventative measures.</a:t>
            </a:r>
            <a:endParaRPr lang="en-US" sz="1850" dirty="0"/>
          </a:p>
        </p:txBody>
      </p:sp>
      <p:sp>
        <p:nvSpPr>
          <p:cNvPr id="12" name="Shape 8"/>
          <p:cNvSpPr/>
          <p:nvPr/>
        </p:nvSpPr>
        <p:spPr>
          <a:xfrm>
            <a:off x="6273641" y="5399365"/>
            <a:ext cx="7459266" cy="15240"/>
          </a:xfrm>
          <a:prstGeom prst="roundRect">
            <a:avLst>
              <a:gd name="adj" fmla="val 2356110"/>
            </a:avLst>
          </a:prstGeom>
          <a:solidFill>
            <a:srgbClr val="D7425E"/>
          </a:solidFill>
          <a:ln/>
        </p:spPr>
      </p:sp>
      <p:pic>
        <p:nvPicPr>
          <p:cNvPr id="13" name="Image 2" descr="preencoded.png"/>
          <p:cNvPicPr>
            <a:picLocks noChangeAspect="1"/>
          </p:cNvPicPr>
          <p:nvPr/>
        </p:nvPicPr>
        <p:blipFill>
          <a:blip r:embed="rId5"/>
          <a:stretch>
            <a:fillRect/>
          </a:stretch>
        </p:blipFill>
        <p:spPr>
          <a:xfrm>
            <a:off x="870109" y="5444490"/>
            <a:ext cx="6412587" cy="1357193"/>
          </a:xfrm>
          <a:prstGeom prst="rect">
            <a:avLst/>
          </a:prstGeom>
        </p:spPr>
      </p:pic>
      <p:sp>
        <p:nvSpPr>
          <p:cNvPr id="14" name="Text 9"/>
          <p:cNvSpPr/>
          <p:nvPr/>
        </p:nvSpPr>
        <p:spPr>
          <a:xfrm>
            <a:off x="3986570" y="5883712"/>
            <a:ext cx="179546" cy="478631"/>
          </a:xfrm>
          <a:prstGeom prst="rect">
            <a:avLst/>
          </a:prstGeom>
          <a:noFill/>
          <a:ln/>
        </p:spPr>
        <p:txBody>
          <a:bodyPr wrap="none" lIns="0" tIns="0" rIns="0" bIns="0" rtlCol="0" anchor="t"/>
          <a:lstStyle/>
          <a:p>
            <a:pPr marL="0" indent="0" algn="ctr">
              <a:lnSpc>
                <a:spcPts val="3750"/>
              </a:lnSpc>
              <a:buNone/>
            </a:pPr>
            <a:r>
              <a:rPr lang="en-US" sz="2350" dirty="0">
                <a:solidFill>
                  <a:srgbClr val="FFFFFF"/>
                </a:solidFill>
                <a:latin typeface="Nunito Semi Bold" pitchFamily="34" charset="0"/>
                <a:ea typeface="Nunito Semi Bold" pitchFamily="34" charset="-122"/>
                <a:cs typeface="Nunito Semi Bold" pitchFamily="34" charset="-120"/>
              </a:rPr>
              <a:t>3</a:t>
            </a:r>
            <a:endParaRPr lang="en-US" sz="2350" dirty="0"/>
          </a:p>
        </p:txBody>
      </p:sp>
      <p:sp>
        <p:nvSpPr>
          <p:cNvPr id="15" name="Text 10"/>
          <p:cNvSpPr/>
          <p:nvPr/>
        </p:nvSpPr>
        <p:spPr>
          <a:xfrm>
            <a:off x="7522012" y="568380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Critical Thinking</a:t>
            </a:r>
            <a:endParaRPr lang="en-US" sz="2200" dirty="0"/>
          </a:p>
        </p:txBody>
      </p:sp>
      <p:sp>
        <p:nvSpPr>
          <p:cNvPr id="16" name="Text 11"/>
          <p:cNvSpPr/>
          <p:nvPr/>
        </p:nvSpPr>
        <p:spPr>
          <a:xfrm>
            <a:off x="7522012" y="6179344"/>
            <a:ext cx="5648325"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Evaluating information and making informed decisions.</a:t>
            </a:r>
            <a:endParaRPr lang="en-US" sz="18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122420"/>
            <a:ext cx="6557605"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Encryption Fundamentals</a:t>
            </a:r>
            <a:endParaRPr lang="en-US" sz="4400" dirty="0"/>
          </a:p>
        </p:txBody>
      </p:sp>
      <p:sp>
        <p:nvSpPr>
          <p:cNvPr id="4" name="Shape 1"/>
          <p:cNvSpPr/>
          <p:nvPr/>
        </p:nvSpPr>
        <p:spPr>
          <a:xfrm>
            <a:off x="837724" y="5454610"/>
            <a:ext cx="538520" cy="538520"/>
          </a:xfrm>
          <a:prstGeom prst="roundRect">
            <a:avLst>
              <a:gd name="adj" fmla="val 66677"/>
            </a:avLst>
          </a:prstGeom>
          <a:solidFill>
            <a:srgbClr val="00002E"/>
          </a:solidFill>
          <a:ln w="22860">
            <a:solidFill>
              <a:srgbClr val="F2B42D"/>
            </a:solidFill>
            <a:prstDash val="solid"/>
          </a:ln>
        </p:spPr>
      </p:sp>
      <p:sp>
        <p:nvSpPr>
          <p:cNvPr id="5" name="Text 2"/>
          <p:cNvSpPr/>
          <p:nvPr/>
        </p:nvSpPr>
        <p:spPr>
          <a:xfrm>
            <a:off x="1005602" y="555486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1615559" y="545461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Encryption Basics</a:t>
            </a:r>
            <a:endParaRPr lang="en-US" sz="2200" dirty="0"/>
          </a:p>
        </p:txBody>
      </p:sp>
      <p:sp>
        <p:nvSpPr>
          <p:cNvPr id="7" name="Text 4"/>
          <p:cNvSpPr/>
          <p:nvPr/>
        </p:nvSpPr>
        <p:spPr>
          <a:xfrm>
            <a:off x="1615559" y="595014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Encryption transforms data into an unreadable format, making it secure.</a:t>
            </a:r>
            <a:endParaRPr lang="en-US" sz="1850" dirty="0"/>
          </a:p>
        </p:txBody>
      </p:sp>
      <p:sp>
        <p:nvSpPr>
          <p:cNvPr id="8" name="Shape 5"/>
          <p:cNvSpPr/>
          <p:nvPr/>
        </p:nvSpPr>
        <p:spPr>
          <a:xfrm>
            <a:off x="5235773" y="5454610"/>
            <a:ext cx="538520" cy="538520"/>
          </a:xfrm>
          <a:prstGeom prst="roundRect">
            <a:avLst>
              <a:gd name="adj" fmla="val 66677"/>
            </a:avLst>
          </a:prstGeom>
          <a:solidFill>
            <a:srgbClr val="00002E"/>
          </a:solidFill>
          <a:ln w="22860">
            <a:solidFill>
              <a:srgbClr val="D7425E"/>
            </a:solidFill>
            <a:prstDash val="solid"/>
          </a:ln>
        </p:spPr>
      </p:sp>
      <p:sp>
        <p:nvSpPr>
          <p:cNvPr id="9" name="Text 6"/>
          <p:cNvSpPr/>
          <p:nvPr/>
        </p:nvSpPr>
        <p:spPr>
          <a:xfrm>
            <a:off x="5403652" y="555486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6013609" y="5454610"/>
            <a:ext cx="2892147"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Encryption Algorithms</a:t>
            </a:r>
            <a:endParaRPr lang="en-US" sz="2200" dirty="0"/>
          </a:p>
        </p:txBody>
      </p:sp>
      <p:sp>
        <p:nvSpPr>
          <p:cNvPr id="11" name="Text 8"/>
          <p:cNvSpPr/>
          <p:nvPr/>
        </p:nvSpPr>
        <p:spPr>
          <a:xfrm>
            <a:off x="6013609" y="5950148"/>
            <a:ext cx="3380899"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Popular algorithms include AES, RSA, and ECC.</a:t>
            </a:r>
            <a:endParaRPr lang="en-US" sz="1850" dirty="0"/>
          </a:p>
        </p:txBody>
      </p:sp>
      <p:sp>
        <p:nvSpPr>
          <p:cNvPr id="12" name="Shape 9"/>
          <p:cNvSpPr/>
          <p:nvPr/>
        </p:nvSpPr>
        <p:spPr>
          <a:xfrm>
            <a:off x="9633823" y="5454610"/>
            <a:ext cx="538520" cy="538520"/>
          </a:xfrm>
          <a:prstGeom prst="roundRect">
            <a:avLst>
              <a:gd name="adj" fmla="val 66677"/>
            </a:avLst>
          </a:prstGeom>
          <a:solidFill>
            <a:srgbClr val="00002E"/>
          </a:solidFill>
          <a:ln w="22860">
            <a:solidFill>
              <a:srgbClr val="DD785E"/>
            </a:solidFill>
            <a:prstDash val="solid"/>
          </a:ln>
        </p:spPr>
      </p:sp>
      <p:sp>
        <p:nvSpPr>
          <p:cNvPr id="13" name="Text 10"/>
          <p:cNvSpPr/>
          <p:nvPr/>
        </p:nvSpPr>
        <p:spPr>
          <a:xfrm>
            <a:off x="9801701" y="555486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4" name="Text 11"/>
          <p:cNvSpPr/>
          <p:nvPr/>
        </p:nvSpPr>
        <p:spPr>
          <a:xfrm>
            <a:off x="10411658" y="545461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Key Management</a:t>
            </a:r>
            <a:endParaRPr lang="en-US" sz="2200" dirty="0"/>
          </a:p>
        </p:txBody>
      </p:sp>
      <p:sp>
        <p:nvSpPr>
          <p:cNvPr id="15" name="Text 12"/>
          <p:cNvSpPr/>
          <p:nvPr/>
        </p:nvSpPr>
        <p:spPr>
          <a:xfrm>
            <a:off x="10411658" y="5950148"/>
            <a:ext cx="3380899"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Securely storing and managing encryption keys is vital.</a:t>
            </a:r>
            <a:endParaRPr lang="en-US" sz="18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4741" y="618292"/>
            <a:ext cx="7574518" cy="1318736"/>
          </a:xfrm>
          <a:prstGeom prst="rect">
            <a:avLst/>
          </a:prstGeom>
          <a:noFill/>
          <a:ln/>
        </p:spPr>
        <p:txBody>
          <a:bodyPr wrap="square" lIns="0" tIns="0" rIns="0" bIns="0" rtlCol="0" anchor="t"/>
          <a:lstStyle/>
          <a:p>
            <a:pPr marL="0" indent="0">
              <a:lnSpc>
                <a:spcPts val="5150"/>
              </a:lnSpc>
              <a:buNone/>
            </a:pPr>
            <a:r>
              <a:rPr lang="en-US" sz="4150" dirty="0">
                <a:solidFill>
                  <a:srgbClr val="FFFFFF"/>
                </a:solidFill>
                <a:latin typeface="Nunito Semi Bold" pitchFamily="34" charset="0"/>
                <a:ea typeface="Nunito Semi Bold" pitchFamily="34" charset="-122"/>
                <a:cs typeface="Nunito Semi Bold" pitchFamily="34" charset="-120"/>
              </a:rPr>
              <a:t>Incident Response: Reporting and Action</a:t>
            </a:r>
            <a:endParaRPr lang="en-US" sz="4150" dirty="0"/>
          </a:p>
        </p:txBody>
      </p:sp>
      <p:sp>
        <p:nvSpPr>
          <p:cNvPr id="4" name="Shape 1"/>
          <p:cNvSpPr/>
          <p:nvPr/>
        </p:nvSpPr>
        <p:spPr>
          <a:xfrm>
            <a:off x="1105733" y="2273260"/>
            <a:ext cx="30480" cy="5337929"/>
          </a:xfrm>
          <a:prstGeom prst="roundRect">
            <a:avLst>
              <a:gd name="adj" fmla="val 1103469"/>
            </a:avLst>
          </a:prstGeom>
          <a:solidFill>
            <a:srgbClr val="FFFFFF">
              <a:alpha val="24000"/>
            </a:srgbClr>
          </a:solidFill>
          <a:ln/>
        </p:spPr>
      </p:sp>
      <p:sp>
        <p:nvSpPr>
          <p:cNvPr id="5" name="Shape 2"/>
          <p:cNvSpPr/>
          <p:nvPr/>
        </p:nvSpPr>
        <p:spPr>
          <a:xfrm>
            <a:off x="1342727" y="2762369"/>
            <a:ext cx="784741" cy="30480"/>
          </a:xfrm>
          <a:prstGeom prst="roundRect">
            <a:avLst>
              <a:gd name="adj" fmla="val 1103469"/>
            </a:avLst>
          </a:prstGeom>
          <a:solidFill>
            <a:srgbClr val="F2B42D"/>
          </a:solidFill>
          <a:ln/>
        </p:spPr>
      </p:sp>
      <p:sp>
        <p:nvSpPr>
          <p:cNvPr id="6" name="Shape 3"/>
          <p:cNvSpPr/>
          <p:nvPr/>
        </p:nvSpPr>
        <p:spPr>
          <a:xfrm>
            <a:off x="868740" y="2525435"/>
            <a:ext cx="504468" cy="504468"/>
          </a:xfrm>
          <a:prstGeom prst="roundRect">
            <a:avLst>
              <a:gd name="adj" fmla="val 66672"/>
            </a:avLst>
          </a:prstGeom>
          <a:solidFill>
            <a:srgbClr val="00002E"/>
          </a:solidFill>
          <a:ln w="22860">
            <a:solidFill>
              <a:srgbClr val="F2B42D"/>
            </a:solidFill>
            <a:prstDash val="solid"/>
          </a:ln>
        </p:spPr>
      </p:sp>
      <p:sp>
        <p:nvSpPr>
          <p:cNvPr id="7" name="Text 4"/>
          <p:cNvSpPr/>
          <p:nvPr/>
        </p:nvSpPr>
        <p:spPr>
          <a:xfrm>
            <a:off x="1026021" y="2619375"/>
            <a:ext cx="189905" cy="316587"/>
          </a:xfrm>
          <a:prstGeom prst="rect">
            <a:avLst/>
          </a:prstGeom>
          <a:noFill/>
          <a:ln/>
        </p:spPr>
        <p:txBody>
          <a:bodyPr wrap="none" lIns="0" tIns="0" rIns="0" bIns="0" rtlCol="0" anchor="t"/>
          <a:lstStyle/>
          <a:p>
            <a:pPr marL="0" indent="0" algn="ctr">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1</a:t>
            </a:r>
            <a:endParaRPr lang="en-US" sz="2450" dirty="0"/>
          </a:p>
        </p:txBody>
      </p:sp>
      <p:sp>
        <p:nvSpPr>
          <p:cNvPr id="8" name="Text 5"/>
          <p:cNvSpPr/>
          <p:nvPr/>
        </p:nvSpPr>
        <p:spPr>
          <a:xfrm>
            <a:off x="2354104" y="2497455"/>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Report the Breach</a:t>
            </a:r>
            <a:endParaRPr lang="en-US" sz="2050" dirty="0"/>
          </a:p>
        </p:txBody>
      </p:sp>
      <p:sp>
        <p:nvSpPr>
          <p:cNvPr id="9" name="Text 6"/>
          <p:cNvSpPr/>
          <p:nvPr/>
        </p:nvSpPr>
        <p:spPr>
          <a:xfrm>
            <a:off x="2354104" y="2961680"/>
            <a:ext cx="6005155" cy="717233"/>
          </a:xfrm>
          <a:prstGeom prst="rect">
            <a:avLst/>
          </a:prstGeom>
          <a:noFill/>
          <a:ln/>
        </p:spPr>
        <p:txBody>
          <a:bodyPr wrap="square" lIns="0" tIns="0" rIns="0" bIns="0" rtlCol="0" anchor="t"/>
          <a:lstStyle/>
          <a:p>
            <a:pPr marL="0" indent="0" algn="l">
              <a:lnSpc>
                <a:spcPts val="2800"/>
              </a:lnSpc>
              <a:buNone/>
            </a:pPr>
            <a:r>
              <a:rPr lang="en-US" sz="1750" dirty="0">
                <a:solidFill>
                  <a:srgbClr val="FFFFFF"/>
                </a:solidFill>
                <a:latin typeface="PT Sans" pitchFamily="34" charset="0"/>
                <a:ea typeface="PT Sans" pitchFamily="34" charset="-122"/>
                <a:cs typeface="PT Sans" pitchFamily="34" charset="-120"/>
              </a:rPr>
              <a:t>Immediately report any suspected breach to the appropriate security team.</a:t>
            </a:r>
            <a:endParaRPr lang="en-US" sz="1750" dirty="0"/>
          </a:p>
        </p:txBody>
      </p:sp>
      <p:sp>
        <p:nvSpPr>
          <p:cNvPr id="10" name="Shape 7"/>
          <p:cNvSpPr/>
          <p:nvPr/>
        </p:nvSpPr>
        <p:spPr>
          <a:xfrm>
            <a:off x="1342727" y="4616410"/>
            <a:ext cx="784741" cy="30480"/>
          </a:xfrm>
          <a:prstGeom prst="roundRect">
            <a:avLst>
              <a:gd name="adj" fmla="val 1103469"/>
            </a:avLst>
          </a:prstGeom>
          <a:solidFill>
            <a:srgbClr val="D7425E"/>
          </a:solidFill>
          <a:ln/>
        </p:spPr>
      </p:sp>
      <p:sp>
        <p:nvSpPr>
          <p:cNvPr id="11" name="Shape 8"/>
          <p:cNvSpPr/>
          <p:nvPr/>
        </p:nvSpPr>
        <p:spPr>
          <a:xfrm>
            <a:off x="868740" y="4379476"/>
            <a:ext cx="504468" cy="504468"/>
          </a:xfrm>
          <a:prstGeom prst="roundRect">
            <a:avLst>
              <a:gd name="adj" fmla="val 66672"/>
            </a:avLst>
          </a:prstGeom>
          <a:solidFill>
            <a:srgbClr val="00002E"/>
          </a:solidFill>
          <a:ln w="22860">
            <a:solidFill>
              <a:srgbClr val="D7425E"/>
            </a:solidFill>
            <a:prstDash val="solid"/>
          </a:ln>
        </p:spPr>
      </p:sp>
      <p:sp>
        <p:nvSpPr>
          <p:cNvPr id="12" name="Text 9"/>
          <p:cNvSpPr/>
          <p:nvPr/>
        </p:nvSpPr>
        <p:spPr>
          <a:xfrm>
            <a:off x="1026021" y="4473416"/>
            <a:ext cx="189905" cy="316587"/>
          </a:xfrm>
          <a:prstGeom prst="rect">
            <a:avLst/>
          </a:prstGeom>
          <a:noFill/>
          <a:ln/>
        </p:spPr>
        <p:txBody>
          <a:bodyPr wrap="none" lIns="0" tIns="0" rIns="0" bIns="0" rtlCol="0" anchor="t"/>
          <a:lstStyle/>
          <a:p>
            <a:pPr marL="0" indent="0" algn="ctr">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2</a:t>
            </a:r>
            <a:endParaRPr lang="en-US" sz="2450" dirty="0"/>
          </a:p>
        </p:txBody>
      </p:sp>
      <p:sp>
        <p:nvSpPr>
          <p:cNvPr id="13" name="Text 10"/>
          <p:cNvSpPr/>
          <p:nvPr/>
        </p:nvSpPr>
        <p:spPr>
          <a:xfrm>
            <a:off x="2354104" y="4351496"/>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Contain the Damage</a:t>
            </a:r>
            <a:endParaRPr lang="en-US" sz="2050" dirty="0"/>
          </a:p>
        </p:txBody>
      </p:sp>
      <p:sp>
        <p:nvSpPr>
          <p:cNvPr id="14" name="Text 11"/>
          <p:cNvSpPr/>
          <p:nvPr/>
        </p:nvSpPr>
        <p:spPr>
          <a:xfrm>
            <a:off x="2354104" y="4815721"/>
            <a:ext cx="6005155" cy="717233"/>
          </a:xfrm>
          <a:prstGeom prst="rect">
            <a:avLst/>
          </a:prstGeom>
          <a:noFill/>
          <a:ln/>
        </p:spPr>
        <p:txBody>
          <a:bodyPr wrap="square" lIns="0" tIns="0" rIns="0" bIns="0" rtlCol="0" anchor="t"/>
          <a:lstStyle/>
          <a:p>
            <a:pPr marL="0" indent="0" algn="l">
              <a:lnSpc>
                <a:spcPts val="2800"/>
              </a:lnSpc>
              <a:buNone/>
            </a:pPr>
            <a:r>
              <a:rPr lang="en-US" sz="1750" dirty="0">
                <a:solidFill>
                  <a:srgbClr val="FFFFFF"/>
                </a:solidFill>
                <a:latin typeface="PT Sans" pitchFamily="34" charset="0"/>
                <a:ea typeface="PT Sans" pitchFamily="34" charset="-122"/>
                <a:cs typeface="PT Sans" pitchFamily="34" charset="-120"/>
              </a:rPr>
              <a:t>Isolate the affected systems to prevent further spread of the breach.</a:t>
            </a:r>
            <a:endParaRPr lang="en-US" sz="1750" dirty="0"/>
          </a:p>
        </p:txBody>
      </p:sp>
      <p:sp>
        <p:nvSpPr>
          <p:cNvPr id="15" name="Shape 12"/>
          <p:cNvSpPr/>
          <p:nvPr/>
        </p:nvSpPr>
        <p:spPr>
          <a:xfrm>
            <a:off x="1342727" y="6470452"/>
            <a:ext cx="784741" cy="30480"/>
          </a:xfrm>
          <a:prstGeom prst="roundRect">
            <a:avLst>
              <a:gd name="adj" fmla="val 1103469"/>
            </a:avLst>
          </a:prstGeom>
          <a:solidFill>
            <a:srgbClr val="DD785E"/>
          </a:solidFill>
          <a:ln/>
        </p:spPr>
      </p:sp>
      <p:sp>
        <p:nvSpPr>
          <p:cNvPr id="16" name="Shape 13"/>
          <p:cNvSpPr/>
          <p:nvPr/>
        </p:nvSpPr>
        <p:spPr>
          <a:xfrm>
            <a:off x="868740" y="6233517"/>
            <a:ext cx="504468" cy="504468"/>
          </a:xfrm>
          <a:prstGeom prst="roundRect">
            <a:avLst>
              <a:gd name="adj" fmla="val 66672"/>
            </a:avLst>
          </a:prstGeom>
          <a:solidFill>
            <a:srgbClr val="00002E"/>
          </a:solidFill>
          <a:ln w="22860">
            <a:solidFill>
              <a:srgbClr val="DD785E"/>
            </a:solidFill>
            <a:prstDash val="solid"/>
          </a:ln>
        </p:spPr>
      </p:sp>
      <p:sp>
        <p:nvSpPr>
          <p:cNvPr id="17" name="Text 14"/>
          <p:cNvSpPr/>
          <p:nvPr/>
        </p:nvSpPr>
        <p:spPr>
          <a:xfrm>
            <a:off x="1026021" y="6327458"/>
            <a:ext cx="189905" cy="316587"/>
          </a:xfrm>
          <a:prstGeom prst="rect">
            <a:avLst/>
          </a:prstGeom>
          <a:noFill/>
          <a:ln/>
        </p:spPr>
        <p:txBody>
          <a:bodyPr wrap="none" lIns="0" tIns="0" rIns="0" bIns="0" rtlCol="0" anchor="t"/>
          <a:lstStyle/>
          <a:p>
            <a:pPr marL="0" indent="0" algn="ctr">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3</a:t>
            </a:r>
            <a:endParaRPr lang="en-US" sz="2450" dirty="0"/>
          </a:p>
        </p:txBody>
      </p:sp>
      <p:sp>
        <p:nvSpPr>
          <p:cNvPr id="18" name="Text 15"/>
          <p:cNvSpPr/>
          <p:nvPr/>
        </p:nvSpPr>
        <p:spPr>
          <a:xfrm>
            <a:off x="2354104" y="6205538"/>
            <a:ext cx="2869049" cy="329803"/>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Investigate and Recover</a:t>
            </a:r>
            <a:endParaRPr lang="en-US" sz="2050" dirty="0"/>
          </a:p>
        </p:txBody>
      </p:sp>
      <p:sp>
        <p:nvSpPr>
          <p:cNvPr id="19" name="Text 16"/>
          <p:cNvSpPr/>
          <p:nvPr/>
        </p:nvSpPr>
        <p:spPr>
          <a:xfrm>
            <a:off x="2354104" y="6669762"/>
            <a:ext cx="6005155" cy="717233"/>
          </a:xfrm>
          <a:prstGeom prst="rect">
            <a:avLst/>
          </a:prstGeom>
          <a:noFill/>
          <a:ln/>
        </p:spPr>
        <p:txBody>
          <a:bodyPr wrap="square" lIns="0" tIns="0" rIns="0" bIns="0" rtlCol="0" anchor="t"/>
          <a:lstStyle/>
          <a:p>
            <a:pPr marL="0" indent="0" algn="l">
              <a:lnSpc>
                <a:spcPts val="2800"/>
              </a:lnSpc>
              <a:buNone/>
            </a:pPr>
            <a:r>
              <a:rPr lang="en-US" sz="1750" dirty="0">
                <a:solidFill>
                  <a:srgbClr val="FFFFFF"/>
                </a:solidFill>
                <a:latin typeface="PT Sans" pitchFamily="34" charset="0"/>
                <a:ea typeface="PT Sans" pitchFamily="34" charset="-122"/>
                <a:cs typeface="PT Sans" pitchFamily="34" charset="-120"/>
              </a:rPr>
              <a:t>Thoroughly investigate the breach, identify the cause, and restore compromised systems.</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58215"/>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Vulnerability Identification: Group Discussion</a:t>
            </a:r>
            <a:endParaRPr lang="en-US" sz="4400" dirty="0"/>
          </a:p>
        </p:txBody>
      </p:sp>
      <p:sp>
        <p:nvSpPr>
          <p:cNvPr id="4" name="Shape 1"/>
          <p:cNvSpPr/>
          <p:nvPr/>
        </p:nvSpPr>
        <p:spPr>
          <a:xfrm>
            <a:off x="837724" y="2725222"/>
            <a:ext cx="3614618" cy="2520910"/>
          </a:xfrm>
          <a:prstGeom prst="roundRect">
            <a:avLst>
              <a:gd name="adj" fmla="val 14244"/>
            </a:avLst>
          </a:prstGeom>
          <a:solidFill>
            <a:srgbClr val="00002E"/>
          </a:solidFill>
          <a:ln w="22860">
            <a:solidFill>
              <a:srgbClr val="F2B42D"/>
            </a:solidFill>
            <a:prstDash val="solid"/>
          </a:ln>
        </p:spPr>
      </p:sp>
      <p:sp>
        <p:nvSpPr>
          <p:cNvPr id="5" name="Text 2"/>
          <p:cNvSpPr/>
          <p:nvPr/>
        </p:nvSpPr>
        <p:spPr>
          <a:xfrm>
            <a:off x="1099899" y="2987397"/>
            <a:ext cx="3090267"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Scenario-Based Discussion</a:t>
            </a:r>
            <a:endParaRPr lang="en-US" sz="2200" dirty="0"/>
          </a:p>
        </p:txBody>
      </p:sp>
      <p:sp>
        <p:nvSpPr>
          <p:cNvPr id="6" name="Text 3"/>
          <p:cNvSpPr/>
          <p:nvPr/>
        </p:nvSpPr>
        <p:spPr>
          <a:xfrm>
            <a:off x="1099899" y="3834884"/>
            <a:ext cx="3090267"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Participants discuss potential vulnerabilities in hypothetical scenarios.</a:t>
            </a:r>
            <a:endParaRPr lang="en-US" sz="1850" dirty="0"/>
          </a:p>
        </p:txBody>
      </p:sp>
      <p:sp>
        <p:nvSpPr>
          <p:cNvPr id="7" name="Shape 4"/>
          <p:cNvSpPr/>
          <p:nvPr/>
        </p:nvSpPr>
        <p:spPr>
          <a:xfrm>
            <a:off x="4691658" y="2725222"/>
            <a:ext cx="3614618" cy="2520910"/>
          </a:xfrm>
          <a:prstGeom prst="roundRect">
            <a:avLst>
              <a:gd name="adj" fmla="val 14244"/>
            </a:avLst>
          </a:prstGeom>
          <a:solidFill>
            <a:srgbClr val="00002E"/>
          </a:solidFill>
          <a:ln w="22860">
            <a:solidFill>
              <a:srgbClr val="D7425E"/>
            </a:solidFill>
            <a:prstDash val="solid"/>
          </a:ln>
        </p:spPr>
      </p:sp>
      <p:sp>
        <p:nvSpPr>
          <p:cNvPr id="8" name="Text 5"/>
          <p:cNvSpPr/>
          <p:nvPr/>
        </p:nvSpPr>
        <p:spPr>
          <a:xfrm>
            <a:off x="4953833" y="298739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Identify Weak Points</a:t>
            </a:r>
            <a:endParaRPr lang="en-US" sz="2200" dirty="0"/>
          </a:p>
        </p:txBody>
      </p:sp>
      <p:sp>
        <p:nvSpPr>
          <p:cNvPr id="9" name="Text 6"/>
          <p:cNvSpPr/>
          <p:nvPr/>
        </p:nvSpPr>
        <p:spPr>
          <a:xfrm>
            <a:off x="4953833" y="3482935"/>
            <a:ext cx="3090267"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Brainstorming helps to identify weaknesses in data security practices.</a:t>
            </a:r>
            <a:endParaRPr lang="en-US" sz="1850" dirty="0"/>
          </a:p>
        </p:txBody>
      </p:sp>
      <p:sp>
        <p:nvSpPr>
          <p:cNvPr id="10" name="Shape 7"/>
          <p:cNvSpPr/>
          <p:nvPr/>
        </p:nvSpPr>
        <p:spPr>
          <a:xfrm>
            <a:off x="837724" y="5485448"/>
            <a:ext cx="7468553" cy="1785938"/>
          </a:xfrm>
          <a:prstGeom prst="roundRect">
            <a:avLst>
              <a:gd name="adj" fmla="val 20105"/>
            </a:avLst>
          </a:prstGeom>
          <a:solidFill>
            <a:srgbClr val="00002E"/>
          </a:solidFill>
          <a:ln w="22860">
            <a:solidFill>
              <a:srgbClr val="DD785E"/>
            </a:solidFill>
            <a:prstDash val="solid"/>
          </a:ln>
        </p:spPr>
      </p:sp>
      <p:sp>
        <p:nvSpPr>
          <p:cNvPr id="11" name="Text 8"/>
          <p:cNvSpPr/>
          <p:nvPr/>
        </p:nvSpPr>
        <p:spPr>
          <a:xfrm>
            <a:off x="1099899" y="5747623"/>
            <a:ext cx="3818930"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Develop Mitigation Strategies</a:t>
            </a:r>
            <a:endParaRPr lang="en-US" sz="2200" dirty="0"/>
          </a:p>
        </p:txBody>
      </p:sp>
      <p:sp>
        <p:nvSpPr>
          <p:cNvPr id="12" name="Text 9"/>
          <p:cNvSpPr/>
          <p:nvPr/>
        </p:nvSpPr>
        <p:spPr>
          <a:xfrm>
            <a:off x="1099899" y="6243161"/>
            <a:ext cx="6944201"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Participants work together to devise solutions to address identified vulnerabilities.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3C15-98B7-EB5C-D546-70821426E7B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8FD498E-CD06-B94C-2824-7F510FD87D60}"/>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C8B5F7D3-BA52-F142-6340-BC7FA5E6003C}"/>
              </a:ext>
            </a:extLst>
          </p:cNvPr>
          <p:cNvSpPr/>
          <p:nvPr/>
        </p:nvSpPr>
        <p:spPr>
          <a:xfrm>
            <a:off x="686633" y="539948"/>
            <a:ext cx="5452943" cy="577096"/>
          </a:xfrm>
          <a:prstGeom prst="rect">
            <a:avLst/>
          </a:prstGeom>
          <a:noFill/>
          <a:ln/>
        </p:spPr>
        <p:txBody>
          <a:bodyPr wrap="none" lIns="0" tIns="0" rIns="0" bIns="0" rtlCol="0" anchor="t"/>
          <a:lstStyle/>
          <a:p>
            <a:pPr marL="0" indent="0">
              <a:lnSpc>
                <a:spcPts val="4500"/>
              </a:lnSpc>
              <a:buNone/>
            </a:pPr>
            <a:r>
              <a:rPr lang="en-GB" sz="4400" dirty="0">
                <a:solidFill>
                  <a:schemeClr val="bg1"/>
                </a:solidFill>
              </a:rPr>
              <a:t>Why Cybersecurity Is Important</a:t>
            </a:r>
            <a:endParaRPr lang="en-US" sz="4400" dirty="0">
              <a:solidFill>
                <a:schemeClr val="bg1"/>
              </a:solidFill>
            </a:endParaRPr>
          </a:p>
        </p:txBody>
      </p:sp>
      <p:pic>
        <p:nvPicPr>
          <p:cNvPr id="4" name="Image 1" descr="preencoded.png">
            <a:extLst>
              <a:ext uri="{FF2B5EF4-FFF2-40B4-BE49-F238E27FC236}">
                <a16:creationId xmlns:a16="http://schemas.microsoft.com/office/drawing/2014/main" id="{E51EC24B-E6D2-B50B-2485-740C9057B68C}"/>
              </a:ext>
            </a:extLst>
          </p:cNvPr>
          <p:cNvPicPr>
            <a:picLocks noChangeAspect="1"/>
          </p:cNvPicPr>
          <p:nvPr/>
        </p:nvPicPr>
        <p:blipFill>
          <a:blip r:embed="rId4"/>
          <a:stretch>
            <a:fillRect/>
          </a:stretch>
        </p:blipFill>
        <p:spPr>
          <a:xfrm>
            <a:off x="686633" y="1411248"/>
            <a:ext cx="980956" cy="1569601"/>
          </a:xfrm>
          <a:prstGeom prst="rect">
            <a:avLst/>
          </a:prstGeom>
        </p:spPr>
      </p:pic>
      <p:sp>
        <p:nvSpPr>
          <p:cNvPr id="5" name="Text 1">
            <a:extLst>
              <a:ext uri="{FF2B5EF4-FFF2-40B4-BE49-F238E27FC236}">
                <a16:creationId xmlns:a16="http://schemas.microsoft.com/office/drawing/2014/main" id="{2F0E2606-C625-7E3F-344D-080E1F7770C4}"/>
              </a:ext>
            </a:extLst>
          </p:cNvPr>
          <p:cNvSpPr/>
          <p:nvPr/>
        </p:nvSpPr>
        <p:spPr>
          <a:xfrm>
            <a:off x="1961793" y="2045971"/>
            <a:ext cx="5139095" cy="288488"/>
          </a:xfrm>
          <a:prstGeom prst="rect">
            <a:avLst/>
          </a:prstGeom>
          <a:noFill/>
          <a:ln/>
        </p:spPr>
        <p:txBody>
          <a:bodyPr wrap="none" lIns="0" tIns="0" rIns="0" bIns="0" rtlCol="0" anchor="t"/>
          <a:lstStyle/>
          <a:p>
            <a:pPr>
              <a:lnSpc>
                <a:spcPts val="2250"/>
              </a:lnSpc>
            </a:pPr>
            <a:r>
              <a:rPr lang="en-GB" dirty="0">
                <a:solidFill>
                  <a:schemeClr val="bg1"/>
                </a:solidFill>
              </a:rPr>
              <a:t>Protects sensitive company and customer information</a:t>
            </a:r>
          </a:p>
          <a:p>
            <a:pPr marL="0" indent="0" algn="l">
              <a:lnSpc>
                <a:spcPts val="2250"/>
              </a:lnSpc>
              <a:buNone/>
            </a:pPr>
            <a:endParaRPr lang="en-US" sz="1800" dirty="0">
              <a:solidFill>
                <a:schemeClr val="bg1"/>
              </a:solidFill>
            </a:endParaRPr>
          </a:p>
        </p:txBody>
      </p:sp>
      <p:pic>
        <p:nvPicPr>
          <p:cNvPr id="7" name="Image 2" descr="preencoded.png">
            <a:extLst>
              <a:ext uri="{FF2B5EF4-FFF2-40B4-BE49-F238E27FC236}">
                <a16:creationId xmlns:a16="http://schemas.microsoft.com/office/drawing/2014/main" id="{952551C6-B853-6A55-F609-9F4C5FDBB68D}"/>
              </a:ext>
            </a:extLst>
          </p:cNvPr>
          <p:cNvPicPr>
            <a:picLocks noChangeAspect="1"/>
          </p:cNvPicPr>
          <p:nvPr/>
        </p:nvPicPr>
        <p:blipFill>
          <a:blip r:embed="rId5"/>
          <a:stretch>
            <a:fillRect/>
          </a:stretch>
        </p:blipFill>
        <p:spPr>
          <a:xfrm>
            <a:off x="686633" y="2980849"/>
            <a:ext cx="980956" cy="1569601"/>
          </a:xfrm>
          <a:prstGeom prst="rect">
            <a:avLst/>
          </a:prstGeom>
        </p:spPr>
      </p:pic>
      <p:sp>
        <p:nvSpPr>
          <p:cNvPr id="8" name="Text 3">
            <a:extLst>
              <a:ext uri="{FF2B5EF4-FFF2-40B4-BE49-F238E27FC236}">
                <a16:creationId xmlns:a16="http://schemas.microsoft.com/office/drawing/2014/main" id="{29D46ECF-4CA9-7B9E-15D3-AF43DF477C5C}"/>
              </a:ext>
            </a:extLst>
          </p:cNvPr>
          <p:cNvSpPr/>
          <p:nvPr/>
        </p:nvSpPr>
        <p:spPr>
          <a:xfrm>
            <a:off x="1961793" y="3572351"/>
            <a:ext cx="3596045" cy="288488"/>
          </a:xfrm>
          <a:prstGeom prst="rect">
            <a:avLst/>
          </a:prstGeom>
          <a:noFill/>
          <a:ln/>
        </p:spPr>
        <p:txBody>
          <a:bodyPr wrap="none" lIns="0" tIns="0" rIns="0" bIns="0" rtlCol="0" anchor="t"/>
          <a:lstStyle/>
          <a:p>
            <a:pPr>
              <a:lnSpc>
                <a:spcPts val="2250"/>
              </a:lnSpc>
            </a:pPr>
            <a:r>
              <a:rPr lang="en-GB" dirty="0">
                <a:solidFill>
                  <a:schemeClr val="bg1"/>
                </a:solidFill>
              </a:rPr>
              <a:t>Prevents financial loss from breaches</a:t>
            </a:r>
          </a:p>
        </p:txBody>
      </p:sp>
      <p:pic>
        <p:nvPicPr>
          <p:cNvPr id="10" name="Image 3" descr="preencoded.png">
            <a:extLst>
              <a:ext uri="{FF2B5EF4-FFF2-40B4-BE49-F238E27FC236}">
                <a16:creationId xmlns:a16="http://schemas.microsoft.com/office/drawing/2014/main" id="{A89338CC-3A2D-4455-0A40-D2F5967C29E9}"/>
              </a:ext>
            </a:extLst>
          </p:cNvPr>
          <p:cNvPicPr>
            <a:picLocks noChangeAspect="1"/>
          </p:cNvPicPr>
          <p:nvPr/>
        </p:nvPicPr>
        <p:blipFill>
          <a:blip r:embed="rId6"/>
          <a:stretch>
            <a:fillRect/>
          </a:stretch>
        </p:blipFill>
        <p:spPr>
          <a:xfrm>
            <a:off x="686633" y="4550450"/>
            <a:ext cx="980956" cy="1569601"/>
          </a:xfrm>
          <a:prstGeom prst="rect">
            <a:avLst/>
          </a:prstGeom>
        </p:spPr>
      </p:pic>
      <p:sp>
        <p:nvSpPr>
          <p:cNvPr id="11" name="Text 5">
            <a:extLst>
              <a:ext uri="{FF2B5EF4-FFF2-40B4-BE49-F238E27FC236}">
                <a16:creationId xmlns:a16="http://schemas.microsoft.com/office/drawing/2014/main" id="{83BE9D61-3257-C91F-D6E2-EF4CD6705045}"/>
              </a:ext>
            </a:extLst>
          </p:cNvPr>
          <p:cNvSpPr/>
          <p:nvPr/>
        </p:nvSpPr>
        <p:spPr>
          <a:xfrm>
            <a:off x="1961793" y="5147310"/>
            <a:ext cx="3210282" cy="288488"/>
          </a:xfrm>
          <a:prstGeom prst="rect">
            <a:avLst/>
          </a:prstGeom>
          <a:noFill/>
          <a:ln/>
        </p:spPr>
        <p:txBody>
          <a:bodyPr wrap="none" lIns="0" tIns="0" rIns="0" bIns="0" rtlCol="0" anchor="t"/>
          <a:lstStyle/>
          <a:p>
            <a:pPr marL="0" indent="0" algn="l">
              <a:lnSpc>
                <a:spcPts val="2250"/>
              </a:lnSpc>
              <a:buNone/>
            </a:pPr>
            <a:r>
              <a:rPr lang="en-GB" dirty="0">
                <a:solidFill>
                  <a:schemeClr val="bg1"/>
                </a:solidFill>
              </a:rPr>
              <a:t>Safeguards company reputation</a:t>
            </a:r>
            <a:endParaRPr lang="en-US" sz="1800" dirty="0">
              <a:solidFill>
                <a:schemeClr val="bg1"/>
              </a:solidFill>
            </a:endParaRPr>
          </a:p>
        </p:txBody>
      </p:sp>
      <p:pic>
        <p:nvPicPr>
          <p:cNvPr id="13" name="Image 4" descr="preencoded.png">
            <a:extLst>
              <a:ext uri="{FF2B5EF4-FFF2-40B4-BE49-F238E27FC236}">
                <a16:creationId xmlns:a16="http://schemas.microsoft.com/office/drawing/2014/main" id="{BBDED65A-98EC-1DA1-7D9A-6DD766827B30}"/>
              </a:ext>
            </a:extLst>
          </p:cNvPr>
          <p:cNvPicPr>
            <a:picLocks noChangeAspect="1"/>
          </p:cNvPicPr>
          <p:nvPr/>
        </p:nvPicPr>
        <p:blipFill>
          <a:blip r:embed="rId7"/>
          <a:stretch>
            <a:fillRect/>
          </a:stretch>
        </p:blipFill>
        <p:spPr>
          <a:xfrm>
            <a:off x="686633" y="6120051"/>
            <a:ext cx="980956" cy="1569601"/>
          </a:xfrm>
          <a:prstGeom prst="rect">
            <a:avLst/>
          </a:prstGeom>
        </p:spPr>
      </p:pic>
      <p:sp>
        <p:nvSpPr>
          <p:cNvPr id="14" name="Text 7">
            <a:extLst>
              <a:ext uri="{FF2B5EF4-FFF2-40B4-BE49-F238E27FC236}">
                <a16:creationId xmlns:a16="http://schemas.microsoft.com/office/drawing/2014/main" id="{CA082F44-FDC8-8CC1-A5D7-8A558B31243F}"/>
              </a:ext>
            </a:extLst>
          </p:cNvPr>
          <p:cNvSpPr/>
          <p:nvPr/>
        </p:nvSpPr>
        <p:spPr>
          <a:xfrm>
            <a:off x="1961793" y="6723341"/>
            <a:ext cx="2308265" cy="288488"/>
          </a:xfrm>
          <a:prstGeom prst="rect">
            <a:avLst/>
          </a:prstGeom>
          <a:noFill/>
          <a:ln/>
        </p:spPr>
        <p:txBody>
          <a:bodyPr wrap="none" lIns="0" tIns="0" rIns="0" bIns="0" rtlCol="0" anchor="t"/>
          <a:lstStyle/>
          <a:p>
            <a:pPr marL="0" indent="0" algn="l">
              <a:lnSpc>
                <a:spcPts val="2250"/>
              </a:lnSpc>
              <a:buNone/>
            </a:pPr>
            <a:r>
              <a:rPr lang="en-GB" dirty="0">
                <a:solidFill>
                  <a:schemeClr val="bg1"/>
                </a:solidFill>
              </a:rPr>
              <a:t>Preventing Malware and Ransomware</a:t>
            </a:r>
            <a:endParaRPr lang="en-US" sz="1800" dirty="0">
              <a:solidFill>
                <a:schemeClr val="bg1"/>
              </a:solidFill>
            </a:endParaRPr>
          </a:p>
        </p:txBody>
      </p:sp>
    </p:spTree>
    <p:extLst>
      <p:ext uri="{BB962C8B-B14F-4D97-AF65-F5344CB8AC3E}">
        <p14:creationId xmlns:p14="http://schemas.microsoft.com/office/powerpoint/2010/main" val="3531182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7093" y="942737"/>
            <a:ext cx="7266146" cy="656034"/>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Nunito Semi Bold" pitchFamily="34" charset="0"/>
                <a:ea typeface="Nunito Semi Bold" pitchFamily="34" charset="-122"/>
                <a:cs typeface="Nunito Semi Bold" pitchFamily="34" charset="-120"/>
              </a:rPr>
              <a:t>Key Takeaways and Resources</a:t>
            </a:r>
            <a:endParaRPr lang="en-US" sz="4100" dirty="0"/>
          </a:p>
        </p:txBody>
      </p:sp>
      <p:pic>
        <p:nvPicPr>
          <p:cNvPr id="4" name="Image 1" descr="preencoded.png"/>
          <p:cNvPicPr>
            <a:picLocks noChangeAspect="1"/>
          </p:cNvPicPr>
          <p:nvPr/>
        </p:nvPicPr>
        <p:blipFill>
          <a:blip r:embed="rId4"/>
          <a:stretch>
            <a:fillRect/>
          </a:stretch>
        </p:blipFill>
        <p:spPr>
          <a:xfrm>
            <a:off x="6267093" y="1933337"/>
            <a:ext cx="1115258" cy="1784509"/>
          </a:xfrm>
          <a:prstGeom prst="rect">
            <a:avLst/>
          </a:prstGeom>
        </p:spPr>
      </p:pic>
      <p:sp>
        <p:nvSpPr>
          <p:cNvPr id="5" name="Text 1"/>
          <p:cNvSpPr/>
          <p:nvPr/>
        </p:nvSpPr>
        <p:spPr>
          <a:xfrm>
            <a:off x="7716917" y="2156341"/>
            <a:ext cx="3648789" cy="328017"/>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Data Classification is Essential</a:t>
            </a:r>
            <a:endParaRPr lang="en-US" sz="2050" dirty="0"/>
          </a:p>
        </p:txBody>
      </p:sp>
      <p:sp>
        <p:nvSpPr>
          <p:cNvPr id="6" name="Text 2"/>
          <p:cNvSpPr/>
          <p:nvPr/>
        </p:nvSpPr>
        <p:spPr>
          <a:xfrm>
            <a:off x="7716917" y="2618184"/>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FFFFFF"/>
                </a:solidFill>
                <a:latin typeface="PT Sans" pitchFamily="34" charset="0"/>
                <a:ea typeface="PT Sans" pitchFamily="34" charset="-122"/>
                <a:cs typeface="PT Sans" pitchFamily="34" charset="-120"/>
              </a:rPr>
              <a:t>Prioritize data based on sensitivity to implement appropriate protection measures.</a:t>
            </a:r>
            <a:endParaRPr lang="en-US" sz="1750" dirty="0"/>
          </a:p>
        </p:txBody>
      </p:sp>
      <p:pic>
        <p:nvPicPr>
          <p:cNvPr id="7" name="Image 2" descr="preencoded.png"/>
          <p:cNvPicPr>
            <a:picLocks noChangeAspect="1"/>
          </p:cNvPicPr>
          <p:nvPr/>
        </p:nvPicPr>
        <p:blipFill>
          <a:blip r:embed="rId5"/>
          <a:stretch>
            <a:fillRect/>
          </a:stretch>
        </p:blipFill>
        <p:spPr>
          <a:xfrm>
            <a:off x="6267093" y="3717846"/>
            <a:ext cx="1115258" cy="1784509"/>
          </a:xfrm>
          <a:prstGeom prst="rect">
            <a:avLst/>
          </a:prstGeom>
        </p:spPr>
      </p:pic>
      <p:sp>
        <p:nvSpPr>
          <p:cNvPr id="8" name="Text 3"/>
          <p:cNvSpPr/>
          <p:nvPr/>
        </p:nvSpPr>
        <p:spPr>
          <a:xfrm>
            <a:off x="7716917" y="3940850"/>
            <a:ext cx="3531037" cy="328017"/>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Encryption Enhances Security</a:t>
            </a:r>
            <a:endParaRPr lang="en-US" sz="2050" dirty="0"/>
          </a:p>
        </p:txBody>
      </p:sp>
      <p:sp>
        <p:nvSpPr>
          <p:cNvPr id="9" name="Text 4"/>
          <p:cNvSpPr/>
          <p:nvPr/>
        </p:nvSpPr>
        <p:spPr>
          <a:xfrm>
            <a:off x="7716917" y="4402693"/>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FFFFFF"/>
                </a:solidFill>
                <a:latin typeface="PT Sans" pitchFamily="34" charset="0"/>
                <a:ea typeface="PT Sans" pitchFamily="34" charset="-122"/>
                <a:cs typeface="PT Sans" pitchFamily="34" charset="-120"/>
              </a:rPr>
              <a:t>Protect sensitive data by converting it into an unreadable format.</a:t>
            </a:r>
            <a:endParaRPr lang="en-US" sz="1750" dirty="0"/>
          </a:p>
        </p:txBody>
      </p:sp>
      <p:pic>
        <p:nvPicPr>
          <p:cNvPr id="10" name="Image 3" descr="preencoded.png"/>
          <p:cNvPicPr>
            <a:picLocks noChangeAspect="1"/>
          </p:cNvPicPr>
          <p:nvPr/>
        </p:nvPicPr>
        <p:blipFill>
          <a:blip r:embed="rId6"/>
          <a:stretch>
            <a:fillRect/>
          </a:stretch>
        </p:blipFill>
        <p:spPr>
          <a:xfrm>
            <a:off x="6267093" y="5502354"/>
            <a:ext cx="1115258" cy="1784509"/>
          </a:xfrm>
          <a:prstGeom prst="rect">
            <a:avLst/>
          </a:prstGeom>
        </p:spPr>
      </p:pic>
      <p:sp>
        <p:nvSpPr>
          <p:cNvPr id="11" name="Text 5"/>
          <p:cNvSpPr/>
          <p:nvPr/>
        </p:nvSpPr>
        <p:spPr>
          <a:xfrm>
            <a:off x="7716917" y="5725358"/>
            <a:ext cx="3344823" cy="328017"/>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Incident Response is Crucial</a:t>
            </a:r>
            <a:endParaRPr lang="en-US" sz="2050" dirty="0"/>
          </a:p>
        </p:txBody>
      </p:sp>
      <p:sp>
        <p:nvSpPr>
          <p:cNvPr id="12" name="Text 6"/>
          <p:cNvSpPr/>
          <p:nvPr/>
        </p:nvSpPr>
        <p:spPr>
          <a:xfrm>
            <a:off x="7716917" y="6187202"/>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FFFFFF"/>
                </a:solidFill>
                <a:latin typeface="PT Sans" pitchFamily="34" charset="0"/>
                <a:ea typeface="PT Sans" pitchFamily="34" charset="-122"/>
                <a:cs typeface="PT Sans" pitchFamily="34" charset="-120"/>
              </a:rPr>
              <a:t>Develop a plan to effectively manage and respond to data security breaches.</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69630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Key Takeaways</a:t>
            </a:r>
            <a:endParaRPr lang="en-US" sz="4400" dirty="0"/>
          </a:p>
        </p:txBody>
      </p:sp>
      <p:sp>
        <p:nvSpPr>
          <p:cNvPr id="4" name="Text 1"/>
          <p:cNvSpPr/>
          <p:nvPr/>
        </p:nvSpPr>
        <p:spPr>
          <a:xfrm>
            <a:off x="837724" y="575929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Online security is an ongoing process. Staying informed and implementing best practices is crucial to protect your privacy and data. Continuously update your knowledge and adapt your security habits to stay ahead of evolving threats.</a:t>
            </a:r>
            <a:endParaRPr lang="en-US" sz="18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20028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Q&amp;A and Next Steps</a:t>
            </a:r>
            <a:endParaRPr lang="en-US" sz="4400" dirty="0"/>
          </a:p>
        </p:txBody>
      </p:sp>
      <p:sp>
        <p:nvSpPr>
          <p:cNvPr id="4" name="Text 1"/>
          <p:cNvSpPr/>
          <p:nvPr/>
        </p:nvSpPr>
        <p:spPr>
          <a:xfrm>
            <a:off x="6324124" y="4263271"/>
            <a:ext cx="7468553"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This concludes our presentation on data security. Now, we welcome any questions you may have.</a:t>
            </a:r>
            <a:endParaRPr lang="en-US" sz="18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9968"/>
            <a:ext cx="7289959"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Safe Internet and Device Use</a:t>
            </a:r>
            <a:endParaRPr lang="en-US" sz="4450" dirty="0"/>
          </a:p>
        </p:txBody>
      </p:sp>
      <p:pic>
        <p:nvPicPr>
          <p:cNvPr id="4" name="Image 1" descr="preencoded.png"/>
          <p:cNvPicPr>
            <a:picLocks noChangeAspect="1"/>
          </p:cNvPicPr>
          <p:nvPr/>
        </p:nvPicPr>
        <p:blipFill>
          <a:blip r:embed="rId4"/>
          <a:stretch>
            <a:fillRect/>
          </a:stretch>
        </p:blipFill>
        <p:spPr>
          <a:xfrm>
            <a:off x="793790" y="1748909"/>
            <a:ext cx="566976" cy="566976"/>
          </a:xfrm>
          <a:prstGeom prst="rect">
            <a:avLst/>
          </a:prstGeom>
        </p:spPr>
      </p:pic>
      <p:pic>
        <p:nvPicPr>
          <p:cNvPr id="7" name="Image 2" descr="preencoded.png"/>
          <p:cNvPicPr>
            <a:picLocks noChangeAspect="1"/>
          </p:cNvPicPr>
          <p:nvPr/>
        </p:nvPicPr>
        <p:blipFill>
          <a:blip r:embed="rId5"/>
          <a:stretch>
            <a:fillRect/>
          </a:stretch>
        </p:blipFill>
        <p:spPr>
          <a:xfrm>
            <a:off x="4742021" y="1748909"/>
            <a:ext cx="566976" cy="566976"/>
          </a:xfrm>
          <a:prstGeom prst="rect">
            <a:avLst/>
          </a:prstGeom>
        </p:spPr>
      </p:pic>
      <p:pic>
        <p:nvPicPr>
          <p:cNvPr id="10" name="Image 3" descr="preencoded.png"/>
          <p:cNvPicPr>
            <a:picLocks noChangeAspect="1"/>
          </p:cNvPicPr>
          <p:nvPr/>
        </p:nvPicPr>
        <p:blipFill>
          <a:blip r:embed="rId6"/>
          <a:stretch>
            <a:fillRect/>
          </a:stretch>
        </p:blipFill>
        <p:spPr>
          <a:xfrm>
            <a:off x="793790" y="5156597"/>
            <a:ext cx="566976" cy="566976"/>
          </a:xfrm>
          <a:prstGeom prst="rect">
            <a:avLst/>
          </a:prstGeom>
        </p:spPr>
      </p:pic>
      <p:pic>
        <p:nvPicPr>
          <p:cNvPr id="13" name="Image 4" descr="preencoded.png"/>
          <p:cNvPicPr>
            <a:picLocks noChangeAspect="1"/>
          </p:cNvPicPr>
          <p:nvPr/>
        </p:nvPicPr>
        <p:blipFill>
          <a:blip r:embed="rId7"/>
          <a:stretch>
            <a:fillRect/>
          </a:stretch>
        </p:blipFill>
        <p:spPr>
          <a:xfrm>
            <a:off x="4742021" y="5156597"/>
            <a:ext cx="566976" cy="56697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1F80-F174-4A51-15D7-DEFBAD0A686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B59676C-F7EA-A462-3020-9A8A665CA1CC}"/>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48C4CF62-C413-1DA7-F6A5-C7661D0FE292}"/>
              </a:ext>
            </a:extLst>
          </p:cNvPr>
          <p:cNvSpPr/>
          <p:nvPr/>
        </p:nvSpPr>
        <p:spPr>
          <a:xfrm>
            <a:off x="759142" y="1005364"/>
            <a:ext cx="8134827"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Human Error – The weakest link</a:t>
            </a:r>
            <a:endParaRPr lang="en-US" sz="4400" dirty="0"/>
          </a:p>
        </p:txBody>
      </p:sp>
      <p:sp>
        <p:nvSpPr>
          <p:cNvPr id="4" name="Text 1">
            <a:extLst>
              <a:ext uri="{FF2B5EF4-FFF2-40B4-BE49-F238E27FC236}">
                <a16:creationId xmlns:a16="http://schemas.microsoft.com/office/drawing/2014/main" id="{EA697AAC-7D36-FA2D-0688-51C310A5B91B}"/>
              </a:ext>
            </a:extLst>
          </p:cNvPr>
          <p:cNvSpPr/>
          <p:nvPr/>
        </p:nvSpPr>
        <p:spPr>
          <a:xfrm>
            <a:off x="759142" y="2307431"/>
            <a:ext cx="7468553" cy="5257800"/>
          </a:xfrm>
          <a:prstGeom prst="rect">
            <a:avLst/>
          </a:prstGeom>
          <a:noFill/>
          <a:ln/>
        </p:spPr>
        <p:txBody>
          <a:bodyPr wrap="square" lIns="0" tIns="0" rIns="0" bIns="0" rtlCol="0" anchor="t"/>
          <a:lstStyle/>
          <a:p>
            <a:pPr marL="571500" indent="-571500">
              <a:buFont typeface="Arial" panose="020B0604020202020204" pitchFamily="34" charset="0"/>
              <a:buChar char="•"/>
            </a:pPr>
            <a:r>
              <a:rPr lang="en-GB" sz="3600" dirty="0">
                <a:solidFill>
                  <a:schemeClr val="bg1"/>
                </a:solidFill>
              </a:rPr>
              <a:t>82% of breaches involve a human element </a:t>
            </a:r>
            <a:r>
              <a:rPr lang="en-GB" sz="2400" dirty="0">
                <a:solidFill>
                  <a:schemeClr val="bg1"/>
                </a:solidFill>
              </a:rPr>
              <a:t>(source: Verizon DBIR 2023)</a:t>
            </a:r>
            <a:br>
              <a:rPr lang="en-GB" sz="2400" dirty="0">
                <a:solidFill>
                  <a:schemeClr val="bg1"/>
                </a:solidFill>
              </a:rPr>
            </a:br>
            <a:endParaRPr lang="en-GB" sz="2400" dirty="0">
              <a:solidFill>
                <a:schemeClr val="bg1"/>
              </a:solidFill>
            </a:endParaRPr>
          </a:p>
          <a:p>
            <a:pPr marL="571500" indent="-571500">
              <a:buFont typeface="Arial" panose="020B0604020202020204" pitchFamily="34" charset="0"/>
              <a:buChar char="•"/>
            </a:pPr>
            <a:r>
              <a:rPr lang="en-GB" sz="3600" dirty="0">
                <a:solidFill>
                  <a:schemeClr val="bg1"/>
                </a:solidFill>
              </a:rPr>
              <a:t>Examples of mistakes:</a:t>
            </a:r>
            <a:br>
              <a:rPr lang="en-GB" sz="3600" dirty="0">
                <a:solidFill>
                  <a:schemeClr val="bg1"/>
                </a:solidFill>
              </a:rPr>
            </a:br>
            <a:endParaRPr lang="en-GB" sz="3600" dirty="0">
              <a:solidFill>
                <a:schemeClr val="bg1"/>
              </a:solidFill>
            </a:endParaRPr>
          </a:p>
          <a:p>
            <a:pPr marL="571500" indent="-571500">
              <a:buFont typeface="Arial" panose="020B0604020202020204" pitchFamily="34" charset="0"/>
              <a:buChar char="•"/>
            </a:pPr>
            <a:r>
              <a:rPr lang="en-GB" sz="3600" dirty="0">
                <a:solidFill>
                  <a:schemeClr val="bg1"/>
                </a:solidFill>
              </a:rPr>
              <a:t>Clicking on phishing links</a:t>
            </a:r>
            <a:br>
              <a:rPr lang="en-GB" sz="3600" dirty="0">
                <a:solidFill>
                  <a:schemeClr val="bg1"/>
                </a:solidFill>
              </a:rPr>
            </a:br>
            <a:endParaRPr lang="en-GB" sz="3600" dirty="0">
              <a:solidFill>
                <a:schemeClr val="bg1"/>
              </a:solidFill>
            </a:endParaRPr>
          </a:p>
          <a:p>
            <a:pPr marL="571500" indent="-571500">
              <a:buFont typeface="Arial" panose="020B0604020202020204" pitchFamily="34" charset="0"/>
              <a:buChar char="•"/>
            </a:pPr>
            <a:r>
              <a:rPr lang="en-GB" sz="3600" dirty="0">
                <a:solidFill>
                  <a:schemeClr val="bg1"/>
                </a:solidFill>
              </a:rPr>
              <a:t>Sharing passwords</a:t>
            </a:r>
            <a:br>
              <a:rPr lang="en-GB" sz="3600" dirty="0">
                <a:solidFill>
                  <a:schemeClr val="bg1"/>
                </a:solidFill>
              </a:rPr>
            </a:br>
            <a:endParaRPr lang="en-GB" sz="3600" dirty="0">
              <a:solidFill>
                <a:schemeClr val="bg1"/>
              </a:solidFill>
            </a:endParaRPr>
          </a:p>
          <a:p>
            <a:pPr marL="571500" indent="-571500">
              <a:buFont typeface="Arial" panose="020B0604020202020204" pitchFamily="34" charset="0"/>
              <a:buChar char="•"/>
            </a:pPr>
            <a:r>
              <a:rPr lang="en-GB" sz="3600" dirty="0">
                <a:solidFill>
                  <a:schemeClr val="bg1"/>
                </a:solidFill>
              </a:rPr>
              <a:t>Misplacing sensitive documents</a:t>
            </a:r>
          </a:p>
        </p:txBody>
      </p:sp>
    </p:spTree>
    <p:extLst>
      <p:ext uri="{BB962C8B-B14F-4D97-AF65-F5344CB8AC3E}">
        <p14:creationId xmlns:p14="http://schemas.microsoft.com/office/powerpoint/2010/main" val="108467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122420"/>
            <a:ext cx="7454622"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Human Error: A Major Threat</a:t>
            </a:r>
            <a:endParaRPr lang="en-US" sz="4400" dirty="0"/>
          </a:p>
        </p:txBody>
      </p:sp>
      <p:sp>
        <p:nvSpPr>
          <p:cNvPr id="4" name="Shape 1"/>
          <p:cNvSpPr/>
          <p:nvPr/>
        </p:nvSpPr>
        <p:spPr>
          <a:xfrm>
            <a:off x="837724" y="5454610"/>
            <a:ext cx="538520" cy="538520"/>
          </a:xfrm>
          <a:prstGeom prst="roundRect">
            <a:avLst>
              <a:gd name="adj" fmla="val 66677"/>
            </a:avLst>
          </a:prstGeom>
          <a:solidFill>
            <a:srgbClr val="00002E"/>
          </a:solidFill>
          <a:ln w="22860">
            <a:solidFill>
              <a:srgbClr val="F2B42D"/>
            </a:solidFill>
            <a:prstDash val="solid"/>
          </a:ln>
        </p:spPr>
      </p:sp>
      <p:sp>
        <p:nvSpPr>
          <p:cNvPr id="5" name="Text 2"/>
          <p:cNvSpPr/>
          <p:nvPr/>
        </p:nvSpPr>
        <p:spPr>
          <a:xfrm>
            <a:off x="1005602" y="555486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1615559" y="545461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Phishing Attacks</a:t>
            </a:r>
            <a:endParaRPr lang="en-US" sz="2200" dirty="0"/>
          </a:p>
        </p:txBody>
      </p:sp>
      <p:sp>
        <p:nvSpPr>
          <p:cNvPr id="7" name="Text 4"/>
          <p:cNvSpPr/>
          <p:nvPr/>
        </p:nvSpPr>
        <p:spPr>
          <a:xfrm>
            <a:off x="1615559" y="595014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Deceptive emails or messages to trick users into revealing sensitive information</a:t>
            </a:r>
            <a:endParaRPr lang="en-US" sz="1850" dirty="0"/>
          </a:p>
        </p:txBody>
      </p:sp>
      <p:sp>
        <p:nvSpPr>
          <p:cNvPr id="8" name="Shape 5"/>
          <p:cNvSpPr/>
          <p:nvPr/>
        </p:nvSpPr>
        <p:spPr>
          <a:xfrm>
            <a:off x="5235773" y="5454610"/>
            <a:ext cx="538520" cy="538520"/>
          </a:xfrm>
          <a:prstGeom prst="roundRect">
            <a:avLst>
              <a:gd name="adj" fmla="val 66677"/>
            </a:avLst>
          </a:prstGeom>
          <a:solidFill>
            <a:srgbClr val="00002E"/>
          </a:solidFill>
          <a:ln w="22860">
            <a:solidFill>
              <a:srgbClr val="D7425E"/>
            </a:solidFill>
            <a:prstDash val="solid"/>
          </a:ln>
        </p:spPr>
      </p:sp>
      <p:sp>
        <p:nvSpPr>
          <p:cNvPr id="9" name="Text 6"/>
          <p:cNvSpPr/>
          <p:nvPr/>
        </p:nvSpPr>
        <p:spPr>
          <a:xfrm>
            <a:off x="5403652" y="555486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6013609" y="545461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Weak Passwords</a:t>
            </a:r>
            <a:endParaRPr lang="en-US" sz="2200" dirty="0"/>
          </a:p>
        </p:txBody>
      </p:sp>
      <p:sp>
        <p:nvSpPr>
          <p:cNvPr id="11" name="Text 8"/>
          <p:cNvSpPr/>
          <p:nvPr/>
        </p:nvSpPr>
        <p:spPr>
          <a:xfrm>
            <a:off x="6013609" y="595014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Easily guessed or cracked passwords that compromise accounts</a:t>
            </a:r>
            <a:endParaRPr lang="en-US" sz="1850" dirty="0"/>
          </a:p>
        </p:txBody>
      </p:sp>
      <p:sp>
        <p:nvSpPr>
          <p:cNvPr id="12" name="Shape 9"/>
          <p:cNvSpPr/>
          <p:nvPr/>
        </p:nvSpPr>
        <p:spPr>
          <a:xfrm>
            <a:off x="9633823" y="5454610"/>
            <a:ext cx="538520" cy="538520"/>
          </a:xfrm>
          <a:prstGeom prst="roundRect">
            <a:avLst>
              <a:gd name="adj" fmla="val 66677"/>
            </a:avLst>
          </a:prstGeom>
          <a:solidFill>
            <a:srgbClr val="00002E"/>
          </a:solidFill>
          <a:ln w="22860">
            <a:solidFill>
              <a:srgbClr val="DD785E"/>
            </a:solidFill>
            <a:prstDash val="solid"/>
          </a:ln>
        </p:spPr>
      </p:sp>
      <p:sp>
        <p:nvSpPr>
          <p:cNvPr id="13" name="Text 10"/>
          <p:cNvSpPr/>
          <p:nvPr/>
        </p:nvSpPr>
        <p:spPr>
          <a:xfrm>
            <a:off x="9801701" y="555486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4" name="Text 11"/>
          <p:cNvSpPr/>
          <p:nvPr/>
        </p:nvSpPr>
        <p:spPr>
          <a:xfrm>
            <a:off x="10411658" y="545461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Unpatched Software</a:t>
            </a:r>
            <a:endParaRPr lang="en-US" sz="2200" dirty="0"/>
          </a:p>
        </p:txBody>
      </p:sp>
      <p:sp>
        <p:nvSpPr>
          <p:cNvPr id="15" name="Text 12"/>
          <p:cNvSpPr/>
          <p:nvPr/>
        </p:nvSpPr>
        <p:spPr>
          <a:xfrm>
            <a:off x="10411658" y="595014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Outdated software with known vulnerabilities exploited by attackers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33663"/>
            <a:ext cx="6447115"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Real-World Case Studies</a:t>
            </a:r>
            <a:endParaRPr lang="en-US" sz="4400" dirty="0"/>
          </a:p>
        </p:txBody>
      </p:sp>
      <p:sp>
        <p:nvSpPr>
          <p:cNvPr id="4" name="Shape 1"/>
          <p:cNvSpPr/>
          <p:nvPr/>
        </p:nvSpPr>
        <p:spPr>
          <a:xfrm>
            <a:off x="6667857" y="1796653"/>
            <a:ext cx="30480" cy="5699284"/>
          </a:xfrm>
          <a:prstGeom prst="roundRect">
            <a:avLst>
              <a:gd name="adj" fmla="val 1178055"/>
            </a:avLst>
          </a:prstGeom>
          <a:solidFill>
            <a:srgbClr val="FFFFFF">
              <a:alpha val="24000"/>
            </a:srgbClr>
          </a:solidFill>
          <a:ln/>
        </p:spPr>
      </p:sp>
      <p:sp>
        <p:nvSpPr>
          <p:cNvPr id="5" name="Shape 2"/>
          <p:cNvSpPr/>
          <p:nvPr/>
        </p:nvSpPr>
        <p:spPr>
          <a:xfrm>
            <a:off x="6921877" y="2319814"/>
            <a:ext cx="837724" cy="30480"/>
          </a:xfrm>
          <a:prstGeom prst="roundRect">
            <a:avLst>
              <a:gd name="adj" fmla="val 1178055"/>
            </a:avLst>
          </a:prstGeom>
          <a:solidFill>
            <a:srgbClr val="F2B42D"/>
          </a:solidFill>
          <a:ln/>
        </p:spPr>
      </p:sp>
      <p:sp>
        <p:nvSpPr>
          <p:cNvPr id="6" name="Shape 3"/>
          <p:cNvSpPr/>
          <p:nvPr/>
        </p:nvSpPr>
        <p:spPr>
          <a:xfrm>
            <a:off x="6413837" y="2065853"/>
            <a:ext cx="538520" cy="538520"/>
          </a:xfrm>
          <a:prstGeom prst="roundRect">
            <a:avLst>
              <a:gd name="adj" fmla="val 66677"/>
            </a:avLst>
          </a:prstGeom>
          <a:solidFill>
            <a:srgbClr val="00002E"/>
          </a:solidFill>
          <a:ln w="22860">
            <a:solidFill>
              <a:srgbClr val="F2B42D"/>
            </a:solidFill>
            <a:prstDash val="solid"/>
          </a:ln>
        </p:spPr>
      </p:sp>
      <p:sp>
        <p:nvSpPr>
          <p:cNvPr id="7" name="Text 4"/>
          <p:cNvSpPr/>
          <p:nvPr/>
        </p:nvSpPr>
        <p:spPr>
          <a:xfrm>
            <a:off x="6581715" y="2166104"/>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8" name="Text 5"/>
          <p:cNvSpPr/>
          <p:nvPr/>
        </p:nvSpPr>
        <p:spPr>
          <a:xfrm>
            <a:off x="7999690" y="2035969"/>
            <a:ext cx="44519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2023: The Colonial Pipeline Attack</a:t>
            </a:r>
            <a:endParaRPr lang="en-US" sz="2200" dirty="0"/>
          </a:p>
        </p:txBody>
      </p:sp>
      <p:sp>
        <p:nvSpPr>
          <p:cNvPr id="9" name="Text 6"/>
          <p:cNvSpPr/>
          <p:nvPr/>
        </p:nvSpPr>
        <p:spPr>
          <a:xfrm>
            <a:off x="7999690" y="2531507"/>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Ransomware attack that caused major fuel shortages in the US</a:t>
            </a:r>
            <a:endParaRPr lang="en-US" sz="1850" dirty="0"/>
          </a:p>
        </p:txBody>
      </p:sp>
      <p:sp>
        <p:nvSpPr>
          <p:cNvPr id="10" name="Shape 7"/>
          <p:cNvSpPr/>
          <p:nvPr/>
        </p:nvSpPr>
        <p:spPr>
          <a:xfrm>
            <a:off x="6921877" y="4299347"/>
            <a:ext cx="837724" cy="30480"/>
          </a:xfrm>
          <a:prstGeom prst="roundRect">
            <a:avLst>
              <a:gd name="adj" fmla="val 1178055"/>
            </a:avLst>
          </a:prstGeom>
          <a:solidFill>
            <a:srgbClr val="D7425E"/>
          </a:solidFill>
          <a:ln/>
        </p:spPr>
      </p:sp>
      <p:sp>
        <p:nvSpPr>
          <p:cNvPr id="11" name="Shape 8"/>
          <p:cNvSpPr/>
          <p:nvPr/>
        </p:nvSpPr>
        <p:spPr>
          <a:xfrm>
            <a:off x="6413837" y="4045387"/>
            <a:ext cx="538520" cy="538520"/>
          </a:xfrm>
          <a:prstGeom prst="roundRect">
            <a:avLst>
              <a:gd name="adj" fmla="val 66677"/>
            </a:avLst>
          </a:prstGeom>
          <a:solidFill>
            <a:srgbClr val="00002E"/>
          </a:solidFill>
          <a:ln w="22860">
            <a:solidFill>
              <a:srgbClr val="D7425E"/>
            </a:solidFill>
            <a:prstDash val="solid"/>
          </a:ln>
        </p:spPr>
      </p:sp>
      <p:sp>
        <p:nvSpPr>
          <p:cNvPr id="12" name="Text 9"/>
          <p:cNvSpPr/>
          <p:nvPr/>
        </p:nvSpPr>
        <p:spPr>
          <a:xfrm>
            <a:off x="6581715" y="414563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3" name="Text 10"/>
          <p:cNvSpPr/>
          <p:nvPr/>
        </p:nvSpPr>
        <p:spPr>
          <a:xfrm>
            <a:off x="7999690" y="4015502"/>
            <a:ext cx="3817263"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2022: The Log4j Vulnerability</a:t>
            </a:r>
            <a:endParaRPr lang="en-US" sz="2200" dirty="0"/>
          </a:p>
        </p:txBody>
      </p:sp>
      <p:sp>
        <p:nvSpPr>
          <p:cNvPr id="14" name="Text 11"/>
          <p:cNvSpPr/>
          <p:nvPr/>
        </p:nvSpPr>
        <p:spPr>
          <a:xfrm>
            <a:off x="7999690" y="4511040"/>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Critical vulnerability in a popular software library exploited by attackers</a:t>
            </a:r>
            <a:endParaRPr lang="en-US" sz="1850" dirty="0"/>
          </a:p>
        </p:txBody>
      </p:sp>
      <p:sp>
        <p:nvSpPr>
          <p:cNvPr id="15" name="Shape 12"/>
          <p:cNvSpPr/>
          <p:nvPr/>
        </p:nvSpPr>
        <p:spPr>
          <a:xfrm>
            <a:off x="6921877" y="6278880"/>
            <a:ext cx="837724" cy="30480"/>
          </a:xfrm>
          <a:prstGeom prst="roundRect">
            <a:avLst>
              <a:gd name="adj" fmla="val 1178055"/>
            </a:avLst>
          </a:prstGeom>
          <a:solidFill>
            <a:srgbClr val="DD785E"/>
          </a:solidFill>
          <a:ln/>
        </p:spPr>
      </p:sp>
      <p:sp>
        <p:nvSpPr>
          <p:cNvPr id="16" name="Shape 13"/>
          <p:cNvSpPr/>
          <p:nvPr/>
        </p:nvSpPr>
        <p:spPr>
          <a:xfrm>
            <a:off x="6413837" y="6024920"/>
            <a:ext cx="538520" cy="538520"/>
          </a:xfrm>
          <a:prstGeom prst="roundRect">
            <a:avLst>
              <a:gd name="adj" fmla="val 66677"/>
            </a:avLst>
          </a:prstGeom>
          <a:solidFill>
            <a:srgbClr val="00002E"/>
          </a:solidFill>
          <a:ln w="22860">
            <a:solidFill>
              <a:srgbClr val="DD785E"/>
            </a:solidFill>
            <a:prstDash val="solid"/>
          </a:ln>
        </p:spPr>
      </p:sp>
      <p:sp>
        <p:nvSpPr>
          <p:cNvPr id="17" name="Text 14"/>
          <p:cNvSpPr/>
          <p:nvPr/>
        </p:nvSpPr>
        <p:spPr>
          <a:xfrm>
            <a:off x="6581715" y="612517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8" name="Text 15"/>
          <p:cNvSpPr/>
          <p:nvPr/>
        </p:nvSpPr>
        <p:spPr>
          <a:xfrm>
            <a:off x="7999690" y="5995035"/>
            <a:ext cx="3636288"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2021: The SolarWinds Hack</a:t>
            </a:r>
            <a:endParaRPr lang="en-US" sz="2200" dirty="0"/>
          </a:p>
        </p:txBody>
      </p:sp>
      <p:sp>
        <p:nvSpPr>
          <p:cNvPr id="19" name="Text 16"/>
          <p:cNvSpPr/>
          <p:nvPr/>
        </p:nvSpPr>
        <p:spPr>
          <a:xfrm>
            <a:off x="7999690" y="6490573"/>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Supply chain attack that compromised government and business networks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Box 4">
            <a:extLst>
              <a:ext uri="{FF2B5EF4-FFF2-40B4-BE49-F238E27FC236}">
                <a16:creationId xmlns:a16="http://schemas.microsoft.com/office/drawing/2014/main" id="{08732A09-12B2-7D8B-E37F-6C04AE89EC40}"/>
              </a:ext>
            </a:extLst>
          </p:cNvPr>
          <p:cNvSpPr txBox="1"/>
          <p:nvPr/>
        </p:nvSpPr>
        <p:spPr>
          <a:xfrm>
            <a:off x="821531" y="7143"/>
            <a:ext cx="7593807" cy="769441"/>
          </a:xfrm>
          <a:prstGeom prst="rect">
            <a:avLst/>
          </a:prstGeom>
          <a:noFill/>
        </p:spPr>
        <p:txBody>
          <a:bodyPr wrap="square" rtlCol="0">
            <a:spAutoFit/>
          </a:bodyPr>
          <a:lstStyle/>
          <a:p>
            <a:r>
              <a:rPr lang="en-GB" sz="4400" dirty="0">
                <a:solidFill>
                  <a:schemeClr val="bg1"/>
                </a:solidFill>
              </a:rPr>
              <a:t>Real-World Example of a Breach</a:t>
            </a:r>
          </a:p>
        </p:txBody>
      </p:sp>
      <p:sp>
        <p:nvSpPr>
          <p:cNvPr id="6" name="TextBox 5">
            <a:extLst>
              <a:ext uri="{FF2B5EF4-FFF2-40B4-BE49-F238E27FC236}">
                <a16:creationId xmlns:a16="http://schemas.microsoft.com/office/drawing/2014/main" id="{3F1273DD-A290-DE51-F2B4-1882142C8DF9}"/>
              </a:ext>
            </a:extLst>
          </p:cNvPr>
          <p:cNvSpPr txBox="1"/>
          <p:nvPr/>
        </p:nvSpPr>
        <p:spPr>
          <a:xfrm>
            <a:off x="1096565" y="642936"/>
            <a:ext cx="7043737" cy="584775"/>
          </a:xfrm>
          <a:prstGeom prst="rect">
            <a:avLst/>
          </a:prstGeom>
          <a:noFill/>
        </p:spPr>
        <p:txBody>
          <a:bodyPr wrap="square" rtlCol="0">
            <a:spAutoFit/>
          </a:bodyPr>
          <a:lstStyle/>
          <a:p>
            <a:r>
              <a:rPr lang="en-GB" sz="3200" dirty="0">
                <a:solidFill>
                  <a:schemeClr val="bg1"/>
                </a:solidFill>
              </a:rPr>
              <a:t>Lessons Learned from Notable Incidents</a:t>
            </a:r>
          </a:p>
        </p:txBody>
      </p:sp>
      <p:sp>
        <p:nvSpPr>
          <p:cNvPr id="7" name="TextBox 6">
            <a:extLst>
              <a:ext uri="{FF2B5EF4-FFF2-40B4-BE49-F238E27FC236}">
                <a16:creationId xmlns:a16="http://schemas.microsoft.com/office/drawing/2014/main" id="{83B849C5-9FE8-BEF9-786A-938586E730A3}"/>
              </a:ext>
            </a:extLst>
          </p:cNvPr>
          <p:cNvSpPr txBox="1"/>
          <p:nvPr/>
        </p:nvSpPr>
        <p:spPr>
          <a:xfrm>
            <a:off x="442911" y="1440952"/>
            <a:ext cx="8572501" cy="6494085"/>
          </a:xfrm>
          <a:prstGeom prst="rect">
            <a:avLst/>
          </a:prstGeom>
          <a:noFill/>
        </p:spPr>
        <p:txBody>
          <a:bodyPr wrap="square" rtlCol="0">
            <a:spAutoFit/>
          </a:bodyPr>
          <a:lstStyle/>
          <a:p>
            <a:r>
              <a:rPr lang="en-GB" sz="3200" b="1" dirty="0">
                <a:solidFill>
                  <a:schemeClr val="bg1"/>
                </a:solidFill>
              </a:rPr>
              <a:t>Brief Description:</a:t>
            </a:r>
          </a:p>
          <a:p>
            <a:pPr marL="457200" indent="-457200">
              <a:buFont typeface="Arial" panose="020B0604020202020204" pitchFamily="34" charset="0"/>
              <a:buChar char="•"/>
            </a:pPr>
            <a:r>
              <a:rPr lang="en-GB" sz="3200" dirty="0">
                <a:solidFill>
                  <a:schemeClr val="bg1"/>
                </a:solidFill>
              </a:rPr>
              <a:t>Attackers gained access via a phishing email sent to an HVAC vendor.</a:t>
            </a:r>
          </a:p>
          <a:p>
            <a:pPr marL="457200" indent="-457200">
              <a:buFont typeface="Arial" panose="020B0604020202020204" pitchFamily="34" charset="0"/>
              <a:buChar char="•"/>
            </a:pPr>
            <a:r>
              <a:rPr lang="en-GB" sz="3200" dirty="0">
                <a:solidFill>
                  <a:schemeClr val="bg1"/>
                </a:solidFill>
              </a:rPr>
              <a:t>The attackers used stolen credentials to infiltrate Target's network.</a:t>
            </a:r>
          </a:p>
          <a:p>
            <a:endParaRPr lang="en-GB" sz="3200" dirty="0">
              <a:solidFill>
                <a:schemeClr val="bg1"/>
              </a:solidFill>
            </a:endParaRPr>
          </a:p>
          <a:p>
            <a:r>
              <a:rPr lang="en-GB" sz="3200" b="1" dirty="0">
                <a:solidFill>
                  <a:schemeClr val="bg1"/>
                </a:solidFill>
              </a:rPr>
              <a:t>Impact:</a:t>
            </a:r>
          </a:p>
          <a:p>
            <a:pPr marL="457200" indent="-457200">
              <a:buFont typeface="Arial" panose="020B0604020202020204" pitchFamily="34" charset="0"/>
              <a:buChar char="•"/>
            </a:pPr>
            <a:r>
              <a:rPr lang="en-GB" sz="3200" dirty="0">
                <a:solidFill>
                  <a:schemeClr val="bg1"/>
                </a:solidFill>
              </a:rPr>
              <a:t>40 million credit and debit card details were stolen.</a:t>
            </a:r>
          </a:p>
          <a:p>
            <a:pPr marL="457200" indent="-457200">
              <a:buFont typeface="Arial" panose="020B0604020202020204" pitchFamily="34" charset="0"/>
              <a:buChar char="•"/>
            </a:pPr>
            <a:r>
              <a:rPr lang="en-GB" sz="3200" dirty="0">
                <a:solidFill>
                  <a:schemeClr val="bg1"/>
                </a:solidFill>
              </a:rPr>
              <a:t>Financial loss estimated at $162 million.</a:t>
            </a:r>
          </a:p>
          <a:p>
            <a:pPr marL="457200" indent="-457200">
              <a:buFont typeface="Arial" panose="020B0604020202020204" pitchFamily="34" charset="0"/>
              <a:buChar char="•"/>
            </a:pPr>
            <a:r>
              <a:rPr lang="en-GB" sz="3200" dirty="0">
                <a:solidFill>
                  <a:schemeClr val="bg1"/>
                </a:solidFill>
              </a:rPr>
              <a:t>Significant damage to customer trust and company reputation.</a:t>
            </a:r>
          </a:p>
          <a:p>
            <a:endParaRPr lang="en-GB" sz="32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415295" y="539948"/>
            <a:ext cx="5452943" cy="577096"/>
          </a:xfrm>
          <a:prstGeom prst="rect">
            <a:avLst/>
          </a:prstGeom>
          <a:noFill/>
          <a:ln/>
        </p:spPr>
        <p:txBody>
          <a:bodyPr wrap="none" lIns="0" tIns="0" rIns="0" bIns="0" rtlCol="0" anchor="t"/>
          <a:lstStyle/>
          <a:p>
            <a:pPr marL="0" indent="0">
              <a:lnSpc>
                <a:spcPts val="4500"/>
              </a:lnSpc>
              <a:buNone/>
            </a:pPr>
            <a:r>
              <a:rPr lang="en-GB" sz="4400" dirty="0">
                <a:solidFill>
                  <a:schemeClr val="bg1"/>
                </a:solidFill>
              </a:rPr>
              <a:t>Timeline of the Target Breach</a:t>
            </a:r>
            <a:endParaRPr lang="en-US" sz="4400" dirty="0">
              <a:solidFill>
                <a:schemeClr val="bg1"/>
              </a:solidFill>
            </a:endParaRPr>
          </a:p>
        </p:txBody>
      </p:sp>
      <p:pic>
        <p:nvPicPr>
          <p:cNvPr id="4" name="Image 1" descr="preencoded.png"/>
          <p:cNvPicPr>
            <a:picLocks noChangeAspect="1"/>
          </p:cNvPicPr>
          <p:nvPr/>
        </p:nvPicPr>
        <p:blipFill>
          <a:blip r:embed="rId4"/>
          <a:stretch>
            <a:fillRect/>
          </a:stretch>
        </p:blipFill>
        <p:spPr>
          <a:xfrm>
            <a:off x="686633" y="1411248"/>
            <a:ext cx="980956" cy="1569601"/>
          </a:xfrm>
          <a:prstGeom prst="rect">
            <a:avLst/>
          </a:prstGeom>
        </p:spPr>
      </p:pic>
      <p:pic>
        <p:nvPicPr>
          <p:cNvPr id="7" name="Image 2" descr="preencoded.png"/>
          <p:cNvPicPr>
            <a:picLocks noChangeAspect="1"/>
          </p:cNvPicPr>
          <p:nvPr/>
        </p:nvPicPr>
        <p:blipFill>
          <a:blip r:embed="rId5"/>
          <a:stretch>
            <a:fillRect/>
          </a:stretch>
        </p:blipFill>
        <p:spPr>
          <a:xfrm>
            <a:off x="686633" y="2980849"/>
            <a:ext cx="980956" cy="1569601"/>
          </a:xfrm>
          <a:prstGeom prst="rect">
            <a:avLst/>
          </a:prstGeom>
        </p:spPr>
      </p:pic>
      <p:pic>
        <p:nvPicPr>
          <p:cNvPr id="10" name="Image 3" descr="preencoded.png"/>
          <p:cNvPicPr>
            <a:picLocks noChangeAspect="1"/>
          </p:cNvPicPr>
          <p:nvPr/>
        </p:nvPicPr>
        <p:blipFill>
          <a:blip r:embed="rId6"/>
          <a:stretch>
            <a:fillRect/>
          </a:stretch>
        </p:blipFill>
        <p:spPr>
          <a:xfrm>
            <a:off x="686633" y="4550450"/>
            <a:ext cx="980956" cy="1569601"/>
          </a:xfrm>
          <a:prstGeom prst="rect">
            <a:avLst/>
          </a:prstGeom>
        </p:spPr>
      </p:pic>
      <p:pic>
        <p:nvPicPr>
          <p:cNvPr id="13" name="Image 4" descr="preencoded.png"/>
          <p:cNvPicPr>
            <a:picLocks noChangeAspect="1"/>
          </p:cNvPicPr>
          <p:nvPr/>
        </p:nvPicPr>
        <p:blipFill>
          <a:blip r:embed="rId7"/>
          <a:stretch>
            <a:fillRect/>
          </a:stretch>
        </p:blipFill>
        <p:spPr>
          <a:xfrm>
            <a:off x="686633" y="6120051"/>
            <a:ext cx="980956" cy="1569601"/>
          </a:xfrm>
          <a:prstGeom prst="rect">
            <a:avLst/>
          </a:prstGeom>
        </p:spPr>
      </p:pic>
      <p:sp>
        <p:nvSpPr>
          <p:cNvPr id="16" name="TextBox 15">
            <a:extLst>
              <a:ext uri="{FF2B5EF4-FFF2-40B4-BE49-F238E27FC236}">
                <a16:creationId xmlns:a16="http://schemas.microsoft.com/office/drawing/2014/main" id="{0BDDD63B-D1CD-E444-0888-0FA6420B25E7}"/>
              </a:ext>
            </a:extLst>
          </p:cNvPr>
          <p:cNvSpPr txBox="1"/>
          <p:nvPr/>
        </p:nvSpPr>
        <p:spPr>
          <a:xfrm>
            <a:off x="1808916" y="1795850"/>
            <a:ext cx="6679407" cy="5509200"/>
          </a:xfrm>
          <a:prstGeom prst="rect">
            <a:avLst/>
          </a:prstGeom>
          <a:noFill/>
        </p:spPr>
        <p:txBody>
          <a:bodyPr wrap="square" rtlCol="0">
            <a:spAutoFit/>
          </a:bodyPr>
          <a:lstStyle/>
          <a:p>
            <a:r>
              <a:rPr lang="en-GB" sz="3200" dirty="0">
                <a:solidFill>
                  <a:schemeClr val="bg1"/>
                </a:solidFill>
              </a:rPr>
              <a:t>Phishing email sent to HVAC vendor (Early 2013)</a:t>
            </a:r>
          </a:p>
          <a:p>
            <a:pPr marL="514350" indent="-514350">
              <a:buAutoNum type="arabicPeriod"/>
            </a:pPr>
            <a:endParaRPr lang="en-GB" sz="3200" dirty="0">
              <a:solidFill>
                <a:schemeClr val="bg1"/>
              </a:solidFill>
            </a:endParaRPr>
          </a:p>
          <a:p>
            <a:r>
              <a:rPr lang="en-GB" sz="3200" dirty="0">
                <a:solidFill>
                  <a:schemeClr val="bg1"/>
                </a:solidFill>
              </a:rPr>
              <a:t>Vendor credentials stolen and used (Mid 2013)</a:t>
            </a:r>
          </a:p>
          <a:p>
            <a:br>
              <a:rPr lang="en-GB" sz="3200" dirty="0">
                <a:solidFill>
                  <a:schemeClr val="bg1"/>
                </a:solidFill>
              </a:rPr>
            </a:br>
            <a:r>
              <a:rPr lang="en-GB" sz="3200" dirty="0">
                <a:solidFill>
                  <a:schemeClr val="bg1"/>
                </a:solidFill>
              </a:rPr>
              <a:t>Attackers infiltrate Target's network (Late 2013)</a:t>
            </a:r>
          </a:p>
          <a:p>
            <a:endParaRPr lang="en-GB" sz="3200" dirty="0">
              <a:solidFill>
                <a:schemeClr val="bg1"/>
              </a:solidFill>
            </a:endParaRPr>
          </a:p>
          <a:p>
            <a:r>
              <a:rPr lang="en-GB" sz="3200" dirty="0">
                <a:solidFill>
                  <a:schemeClr val="bg1"/>
                </a:solidFill>
              </a:rPr>
              <a:t>Data breach detected and publicized (Dec 2013)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49667"/>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Key Principles of Cybersecurity</a:t>
            </a:r>
            <a:endParaRPr lang="en-US" sz="4400" dirty="0"/>
          </a:p>
        </p:txBody>
      </p:sp>
      <p:sp>
        <p:nvSpPr>
          <p:cNvPr id="4" name="Shape 1"/>
          <p:cNvSpPr/>
          <p:nvPr/>
        </p:nvSpPr>
        <p:spPr>
          <a:xfrm>
            <a:off x="6324124" y="2916674"/>
            <a:ext cx="3614618" cy="1785938"/>
          </a:xfrm>
          <a:prstGeom prst="roundRect">
            <a:avLst>
              <a:gd name="adj" fmla="val 20105"/>
            </a:avLst>
          </a:prstGeom>
          <a:solidFill>
            <a:srgbClr val="00002E"/>
          </a:solidFill>
          <a:ln w="22860">
            <a:solidFill>
              <a:srgbClr val="F2B42D"/>
            </a:solidFill>
            <a:prstDash val="solid"/>
          </a:ln>
        </p:spPr>
      </p:sp>
      <p:sp>
        <p:nvSpPr>
          <p:cNvPr id="5" name="Text 2"/>
          <p:cNvSpPr/>
          <p:nvPr/>
        </p:nvSpPr>
        <p:spPr>
          <a:xfrm>
            <a:off x="6586299" y="317885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Strong Passwords</a:t>
            </a:r>
            <a:endParaRPr lang="en-US" sz="2200" dirty="0"/>
          </a:p>
        </p:txBody>
      </p:sp>
      <p:sp>
        <p:nvSpPr>
          <p:cNvPr id="6" name="Text 3"/>
          <p:cNvSpPr/>
          <p:nvPr/>
        </p:nvSpPr>
        <p:spPr>
          <a:xfrm>
            <a:off x="6586299" y="3674388"/>
            <a:ext cx="3090267"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Use unique and complex passwords for every account</a:t>
            </a:r>
            <a:endParaRPr lang="en-US" sz="1850" dirty="0"/>
          </a:p>
        </p:txBody>
      </p:sp>
      <p:sp>
        <p:nvSpPr>
          <p:cNvPr id="7" name="Shape 4"/>
          <p:cNvSpPr/>
          <p:nvPr/>
        </p:nvSpPr>
        <p:spPr>
          <a:xfrm>
            <a:off x="10178058" y="2916674"/>
            <a:ext cx="3614618" cy="1785938"/>
          </a:xfrm>
          <a:prstGeom prst="roundRect">
            <a:avLst>
              <a:gd name="adj" fmla="val 20105"/>
            </a:avLst>
          </a:prstGeom>
          <a:solidFill>
            <a:srgbClr val="00002E"/>
          </a:solidFill>
          <a:ln w="22860">
            <a:solidFill>
              <a:srgbClr val="D7425E"/>
            </a:solidFill>
            <a:prstDash val="solid"/>
          </a:ln>
        </p:spPr>
      </p:sp>
      <p:sp>
        <p:nvSpPr>
          <p:cNvPr id="8" name="Text 5"/>
          <p:cNvSpPr/>
          <p:nvPr/>
        </p:nvSpPr>
        <p:spPr>
          <a:xfrm>
            <a:off x="10440233" y="317885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Regular Updates</a:t>
            </a:r>
            <a:endParaRPr lang="en-US" sz="2200" dirty="0"/>
          </a:p>
        </p:txBody>
      </p:sp>
      <p:sp>
        <p:nvSpPr>
          <p:cNvPr id="9" name="Text 6"/>
          <p:cNvSpPr/>
          <p:nvPr/>
        </p:nvSpPr>
        <p:spPr>
          <a:xfrm>
            <a:off x="10440233" y="3674388"/>
            <a:ext cx="3090267"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Keep software and operating systems up to date</a:t>
            </a:r>
            <a:endParaRPr lang="en-US" sz="1850" dirty="0"/>
          </a:p>
        </p:txBody>
      </p:sp>
      <p:sp>
        <p:nvSpPr>
          <p:cNvPr id="10" name="Shape 7"/>
          <p:cNvSpPr/>
          <p:nvPr/>
        </p:nvSpPr>
        <p:spPr>
          <a:xfrm>
            <a:off x="6324124" y="4941927"/>
            <a:ext cx="3614618" cy="2137886"/>
          </a:xfrm>
          <a:prstGeom prst="roundRect">
            <a:avLst>
              <a:gd name="adj" fmla="val 16796"/>
            </a:avLst>
          </a:prstGeom>
          <a:solidFill>
            <a:srgbClr val="00002E"/>
          </a:solidFill>
          <a:ln w="22860">
            <a:solidFill>
              <a:srgbClr val="DD785E"/>
            </a:solidFill>
            <a:prstDash val="solid"/>
          </a:ln>
        </p:spPr>
      </p:sp>
      <p:sp>
        <p:nvSpPr>
          <p:cNvPr id="11" name="Text 8"/>
          <p:cNvSpPr/>
          <p:nvPr/>
        </p:nvSpPr>
        <p:spPr>
          <a:xfrm>
            <a:off x="6586299" y="52041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Be Suspicious</a:t>
            </a:r>
            <a:endParaRPr lang="en-US" sz="2200" dirty="0"/>
          </a:p>
        </p:txBody>
      </p:sp>
      <p:sp>
        <p:nvSpPr>
          <p:cNvPr id="12" name="Text 9"/>
          <p:cNvSpPr/>
          <p:nvPr/>
        </p:nvSpPr>
        <p:spPr>
          <a:xfrm>
            <a:off x="6586299" y="5699641"/>
            <a:ext cx="3090267"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Verify links and attachments before clicking</a:t>
            </a:r>
            <a:endParaRPr lang="en-US" sz="1850" dirty="0"/>
          </a:p>
        </p:txBody>
      </p:sp>
      <p:sp>
        <p:nvSpPr>
          <p:cNvPr id="13" name="Shape 10"/>
          <p:cNvSpPr/>
          <p:nvPr/>
        </p:nvSpPr>
        <p:spPr>
          <a:xfrm>
            <a:off x="10178058" y="4941927"/>
            <a:ext cx="3614618" cy="2137886"/>
          </a:xfrm>
          <a:prstGeom prst="roundRect">
            <a:avLst>
              <a:gd name="adj" fmla="val 16796"/>
            </a:avLst>
          </a:prstGeom>
          <a:solidFill>
            <a:srgbClr val="00002E"/>
          </a:solidFill>
          <a:ln w="22860">
            <a:solidFill>
              <a:srgbClr val="48A8E2"/>
            </a:solidFill>
            <a:prstDash val="solid"/>
          </a:ln>
        </p:spPr>
      </p:sp>
      <p:sp>
        <p:nvSpPr>
          <p:cNvPr id="14" name="Text 11"/>
          <p:cNvSpPr/>
          <p:nvPr/>
        </p:nvSpPr>
        <p:spPr>
          <a:xfrm>
            <a:off x="10440233" y="5204103"/>
            <a:ext cx="3090267"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Multi-Factor Authentication</a:t>
            </a:r>
            <a:endParaRPr lang="en-US" sz="2200" dirty="0"/>
          </a:p>
        </p:txBody>
      </p:sp>
      <p:sp>
        <p:nvSpPr>
          <p:cNvPr id="15" name="Text 12"/>
          <p:cNvSpPr/>
          <p:nvPr/>
        </p:nvSpPr>
        <p:spPr>
          <a:xfrm>
            <a:off x="10440233" y="6051590"/>
            <a:ext cx="3090267"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Use an extra layer of security for account logins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1339</TotalTime>
  <Words>1613</Words>
  <Application>Microsoft Office PowerPoint</Application>
  <PresentationFormat>Custom</PresentationFormat>
  <Paragraphs>296</Paragraphs>
  <Slides>34</Slides>
  <Notes>34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34</vt:i4>
      </vt:variant>
    </vt:vector>
  </HeadingPairs>
  <TitlesOfParts>
    <vt:vector size="40" baseType="lpstr">
      <vt:lpstr>Roboto</vt:lpstr>
      <vt:lpstr>Arial</vt:lpstr>
      <vt:lpstr>PT Sans</vt:lpstr>
      <vt:lpstr>Roboto Medium</vt:lpstr>
      <vt:lpstr>Nunito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Loren Roberts</cp:lastModifiedBy>
  <cp:revision>11</cp:revision>
  <dcterms:created xsi:type="dcterms:W3CDTF">2025-01-22T16:54:08Z</dcterms:created>
  <dcterms:modified xsi:type="dcterms:W3CDTF">2025-01-23T17:37:19Z</dcterms:modified>
</cp:coreProperties>
</file>